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57" r:id="rId4"/>
    <p:sldId id="303" r:id="rId5"/>
    <p:sldId id="304" r:id="rId6"/>
    <p:sldId id="305" r:id="rId7"/>
    <p:sldId id="306" r:id="rId9"/>
    <p:sldId id="307" r:id="rId10"/>
    <p:sldId id="308" r:id="rId11"/>
    <p:sldId id="285" r:id="rId12"/>
    <p:sldId id="271" r:id="rId13"/>
    <p:sldId id="322" r:id="rId14"/>
    <p:sldId id="292" r:id="rId15"/>
    <p:sldId id="314" r:id="rId16"/>
    <p:sldId id="293" r:id="rId17"/>
    <p:sldId id="294" r:id="rId18"/>
    <p:sldId id="295" r:id="rId19"/>
    <p:sldId id="296" r:id="rId20"/>
    <p:sldId id="297" r:id="rId21"/>
    <p:sldId id="298" r:id="rId22"/>
    <p:sldId id="299" r:id="rId23"/>
    <p:sldId id="300" r:id="rId24"/>
    <p:sldId id="310" r:id="rId25"/>
    <p:sldId id="311" r:id="rId26"/>
    <p:sldId id="312" r:id="rId27"/>
    <p:sldId id="313" r:id="rId28"/>
    <p:sldId id="301" r:id="rId29"/>
    <p:sldId id="302" r:id="rId30"/>
    <p:sldId id="316" r:id="rId31"/>
    <p:sldId id="315" r:id="rId32"/>
    <p:sldId id="317" r:id="rId33"/>
    <p:sldId id="318" r:id="rId34"/>
    <p:sldId id="671" r:id="rId35"/>
    <p:sldId id="665" r:id="rId36"/>
    <p:sldId id="704" r:id="rId37"/>
    <p:sldId id="705" r:id="rId38"/>
    <p:sldId id="672" r:id="rId39"/>
    <p:sldId id="629" r:id="rId40"/>
    <p:sldId id="630" r:id="rId41"/>
    <p:sldId id="713" r:id="rId42"/>
    <p:sldId id="634" r:id="rId43"/>
    <p:sldId id="664" r:id="rId44"/>
    <p:sldId id="635" r:id="rId45"/>
    <p:sldId id="678" r:id="rId46"/>
    <p:sldId id="679" r:id="rId47"/>
    <p:sldId id="319" r:id="rId48"/>
    <p:sldId id="715" r:id="rId49"/>
    <p:sldId id="321" r:id="rId50"/>
    <p:sldId id="716" r:id="rId51"/>
    <p:sldId id="714" r:id="rId52"/>
    <p:sldId id="320" r:id="rId5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1pPr>
    <a:lvl2pPr marL="0" marR="0" indent="45720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2pPr>
    <a:lvl3pPr marL="0" marR="0" indent="91440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3pPr>
    <a:lvl4pPr marL="0" marR="0" indent="137160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4pPr>
    <a:lvl5pPr marL="0" marR="0" indent="182880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5pPr>
    <a:lvl6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6pPr>
    <a:lvl7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7pPr>
    <a:lvl8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8pPr>
    <a:lvl9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03"/>
  </p:normalViewPr>
  <p:slideViewPr>
    <p:cSldViewPr snapToGrid="0" snapToObjects="1">
      <p:cViewPr varScale="1">
        <p:scale>
          <a:sx n="109" d="100"/>
          <a:sy n="109" d="100"/>
        </p:scale>
        <p:origin x="172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9" name="Shape 89"/>
          <p:cNvSpPr>
            <a:spLocks noGrp="1" noRot="1" noChangeAspect="1"/>
          </p:cNvSpPr>
          <p:nvPr>
            <p:ph type="sldImg"/>
          </p:nvPr>
        </p:nvSpPr>
        <p:spPr>
          <a:xfrm>
            <a:off x="1143000" y="685800"/>
            <a:ext cx="4572000" cy="3429000"/>
          </a:xfrm>
          <a:prstGeom prst="rect">
            <a:avLst/>
          </a:prstGeom>
        </p:spPr>
        <p:txBody>
          <a:bodyPr/>
          <a:lstStyle/>
          <a:p/>
        </p:txBody>
      </p:sp>
      <p:sp>
        <p:nvSpPr>
          <p:cNvPr id="90" name="Shape 90"/>
          <p:cNvSpPr>
            <a:spLocks noGrp="1"/>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panose="020F0502020204030204"/>
      </a:defRPr>
    </a:lvl1pPr>
    <a:lvl2pPr indent="228600" latinLnBrk="0">
      <a:spcBef>
        <a:spcPts val="400"/>
      </a:spcBef>
      <a:defRPr sz="1200">
        <a:latin typeface="+mj-lt"/>
        <a:ea typeface="+mj-ea"/>
        <a:cs typeface="+mj-cs"/>
        <a:sym typeface="Calibri" panose="020F0502020204030204"/>
      </a:defRPr>
    </a:lvl2pPr>
    <a:lvl3pPr indent="457200" latinLnBrk="0">
      <a:spcBef>
        <a:spcPts val="400"/>
      </a:spcBef>
      <a:defRPr sz="1200">
        <a:latin typeface="+mj-lt"/>
        <a:ea typeface="+mj-ea"/>
        <a:cs typeface="+mj-cs"/>
        <a:sym typeface="Calibri" panose="020F0502020204030204"/>
      </a:defRPr>
    </a:lvl3pPr>
    <a:lvl4pPr indent="685800" latinLnBrk="0">
      <a:spcBef>
        <a:spcPts val="400"/>
      </a:spcBef>
      <a:defRPr sz="1200">
        <a:latin typeface="+mj-lt"/>
        <a:ea typeface="+mj-ea"/>
        <a:cs typeface="+mj-cs"/>
        <a:sym typeface="Calibri" panose="020F0502020204030204"/>
      </a:defRPr>
    </a:lvl4pPr>
    <a:lvl5pPr indent="914400" latinLnBrk="0">
      <a:spcBef>
        <a:spcPts val="400"/>
      </a:spcBef>
      <a:defRPr sz="1200">
        <a:latin typeface="+mj-lt"/>
        <a:ea typeface="+mj-ea"/>
        <a:cs typeface="+mj-cs"/>
        <a:sym typeface="Calibri" panose="020F0502020204030204"/>
      </a:defRPr>
    </a:lvl5pPr>
    <a:lvl6pPr indent="1143000" latinLnBrk="0">
      <a:spcBef>
        <a:spcPts val="400"/>
      </a:spcBef>
      <a:defRPr sz="1200">
        <a:latin typeface="+mj-lt"/>
        <a:ea typeface="+mj-ea"/>
        <a:cs typeface="+mj-cs"/>
        <a:sym typeface="Calibri" panose="020F0502020204030204"/>
      </a:defRPr>
    </a:lvl6pPr>
    <a:lvl7pPr indent="1371600" latinLnBrk="0">
      <a:spcBef>
        <a:spcPts val="400"/>
      </a:spcBef>
      <a:defRPr sz="1200">
        <a:latin typeface="+mj-lt"/>
        <a:ea typeface="+mj-ea"/>
        <a:cs typeface="+mj-cs"/>
        <a:sym typeface="Calibri" panose="020F0502020204030204"/>
      </a:defRPr>
    </a:lvl7pPr>
    <a:lvl8pPr indent="1600200" latinLnBrk="0">
      <a:spcBef>
        <a:spcPts val="400"/>
      </a:spcBef>
      <a:defRPr sz="1200">
        <a:latin typeface="+mj-lt"/>
        <a:ea typeface="+mj-ea"/>
        <a:cs typeface="+mj-cs"/>
        <a:sym typeface="Calibri" panose="020F0502020204030204"/>
      </a:defRPr>
    </a:lvl8pPr>
    <a:lvl9pPr indent="1828800" latinLnBrk="0">
      <a:spcBef>
        <a:spcPts val="400"/>
      </a:spcBef>
      <a:defRPr sz="1200">
        <a:latin typeface="+mj-lt"/>
        <a:ea typeface="+mj-ea"/>
        <a:cs typeface="+mj-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幻灯片图像占位符 1"/>
          <p:cNvSpPr>
            <a:spLocks noGrp="1" noRot="1" noChangeAspect="1"/>
          </p:cNvSpPr>
          <p:nvPr>
            <p:ph type="sldImg"/>
          </p:nvPr>
        </p:nvSpPr>
        <p:spPr/>
      </p:sp>
      <p:sp>
        <p:nvSpPr>
          <p:cNvPr id="72706"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Calibri" panose="020F0502020204030204" charset="0"/>
              <a:ea typeface="宋体" panose="02010600030101010101" pitchFamily="2" charset="-122"/>
            </a:endParaRPr>
          </a:p>
        </p:txBody>
      </p:sp>
      <p:sp>
        <p:nvSpPr>
          <p:cNvPr id="72707" name="幻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fld id="{7C8E0F8A-3E79-3A47-8559-2187D6558E98}" type="slidenum">
              <a:rPr kumimoji="0" lang="zh-CN" altLang="en-US" sz="1200"/>
            </a:fld>
            <a:endParaRPr kumimoji="0" lang="en-US" altLang="zh-CN"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幻灯片图像占位符 1"/>
          <p:cNvSpPr>
            <a:spLocks noGrp="1" noRot="1" noChangeAspect="1"/>
          </p:cNvSpPr>
          <p:nvPr>
            <p:ph type="sldImg"/>
          </p:nvPr>
        </p:nvSpPr>
        <p:spPr/>
      </p:sp>
      <p:sp>
        <p:nvSpPr>
          <p:cNvPr id="74754"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Calibri" panose="020F0502020204030204" charset="0"/>
              <a:ea typeface="宋体" panose="02010600030101010101" pitchFamily="2" charset="-122"/>
            </a:endParaRPr>
          </a:p>
        </p:txBody>
      </p:sp>
      <p:sp>
        <p:nvSpPr>
          <p:cNvPr id="74755" name="幻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fld id="{D3A64B8C-4EA4-E241-A880-18CCC8F26F07}" type="slidenum">
              <a:rPr kumimoji="0" lang="zh-CN" altLang="en-US" sz="1200"/>
            </a:fld>
            <a:endParaRPr kumimoji="0" lang="en-US" altLang="zh-CN"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幻灯片图像占位符 1"/>
          <p:cNvSpPr>
            <a:spLocks noGrp="1" noRot="1" noChangeAspect="1"/>
          </p:cNvSpPr>
          <p:nvPr>
            <p:ph type="sldImg"/>
          </p:nvPr>
        </p:nvSpPr>
        <p:spPr/>
      </p:sp>
      <p:sp>
        <p:nvSpPr>
          <p:cNvPr id="76802"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Calibri" panose="020F0502020204030204" charset="0"/>
              <a:ea typeface="宋体" panose="02010600030101010101" pitchFamily="2" charset="-122"/>
            </a:endParaRPr>
          </a:p>
        </p:txBody>
      </p:sp>
      <p:sp>
        <p:nvSpPr>
          <p:cNvPr id="76803" name="幻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fld id="{67432052-D556-B247-9C6D-5C3BA636EB22}" type="slidenum">
              <a:rPr kumimoji="0" lang="zh-CN" altLang="en-US" sz="1200"/>
            </a:fld>
            <a:endParaRPr kumimoji="0" lang="en-US" altLang="zh-CN"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幻灯片图像占位符 1"/>
          <p:cNvSpPr>
            <a:spLocks noGrp="1" noRot="1" noChangeAspect="1"/>
          </p:cNvSpPr>
          <p:nvPr>
            <p:ph type="sldImg"/>
          </p:nvPr>
        </p:nvSpPr>
        <p:spPr/>
      </p:sp>
      <p:sp>
        <p:nvSpPr>
          <p:cNvPr id="78850"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Calibri" panose="020F0502020204030204" charset="0"/>
              <a:ea typeface="宋体" panose="02010600030101010101" pitchFamily="2" charset="-122"/>
            </a:endParaRPr>
          </a:p>
        </p:txBody>
      </p:sp>
      <p:sp>
        <p:nvSpPr>
          <p:cNvPr id="78851" name="幻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fld id="{D645DD3E-A55C-FE41-9821-4830F561F7DF}" type="slidenum">
              <a:rPr kumimoji="0" lang="zh-CN" altLang="en-US" sz="1200"/>
            </a:fld>
            <a:endParaRPr kumimoji="0" lang="en-US" altLang="zh-CN"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82946" name="幻灯片图像占位符 1"/>
          <p:cNvSpPr>
            <a:spLocks noGrp="1" noRot="1" noChangeAspect="1"/>
          </p:cNvSpPr>
          <p:nvPr>
            <p:ph type="sldImg"/>
          </p:nvPr>
        </p:nvSpPr>
        <p:spPr/>
      </p:sp>
      <p:sp>
        <p:nvSpPr>
          <p:cNvPr id="82947" name="备注占位符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0" lang="zh-CN" altLang="en-US">
                <a:latin typeface="Calibri" panose="020F0502020204030204" charset="0"/>
                <a:ea typeface="宋体" panose="02010600030101010101" pitchFamily="2" charset="-122"/>
              </a:rPr>
              <a:t>商用的产品和服务增加会是今后的趋势</a:t>
            </a:r>
            <a:endParaRPr kumimoji="0" lang="zh-CN" altLang="en-US">
              <a:latin typeface="Calibri" panose="020F0502020204030204" charset="0"/>
              <a:ea typeface="宋体" panose="02010600030101010101" pitchFamily="2" charset="-122"/>
            </a:endParaRPr>
          </a:p>
        </p:txBody>
      </p:sp>
      <p:sp>
        <p:nvSpPr>
          <p:cNvPr id="82948" name="幻灯片编号占位符 3"/>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r">
              <a:spcBef>
                <a:spcPct val="0"/>
              </a:spcBef>
            </a:pPr>
            <a:fld id="{1270DB80-0A51-E34B-8A17-C326C733C5B8}" type="slidenum">
              <a:rPr kumimoji="0" lang="zh-CN" altLang="en-US" sz="1200"/>
            </a:fld>
            <a:endParaRPr kumimoji="0" lang="en-US" altLang="zh-CN" sz="1200"/>
          </a:p>
        </p:txBody>
      </p:sp>
    </p:spTree>
  </p:cSld>
  <p:clrMapOvr>
    <a:overrideClrMapping bg1="lt1" tx1="dk1" bg2="lt2" tx2="dk2" accent1="accent1" accent2="accent2" accent3="accent3" accent4="accent4" accent5="accent5" accent6="accent6" hlink="hlink" folHlink="folHlink"/>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84994" name="幻灯片图像占位符 1"/>
          <p:cNvSpPr>
            <a:spLocks noGrp="1" noRot="1" noChangeAspect="1"/>
          </p:cNvSpPr>
          <p:nvPr>
            <p:ph type="sldImg"/>
          </p:nvPr>
        </p:nvSpPr>
        <p:spPr/>
      </p:sp>
      <p:sp>
        <p:nvSpPr>
          <p:cNvPr id="84995" name="备注占位符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kumimoji="0" lang="zh-CN" altLang="en-US">
                <a:latin typeface="Calibri" panose="020F0502020204030204" charset="0"/>
                <a:ea typeface="宋体" panose="02010600030101010101" pitchFamily="2" charset="-122"/>
              </a:rPr>
              <a:t>商用的产品和服务增加会是今后的趋势</a:t>
            </a:r>
            <a:endParaRPr kumimoji="0" lang="zh-CN" altLang="en-US">
              <a:latin typeface="Calibri" panose="020F0502020204030204" charset="0"/>
              <a:ea typeface="宋体" panose="02010600030101010101" pitchFamily="2" charset="-122"/>
            </a:endParaRPr>
          </a:p>
        </p:txBody>
      </p:sp>
      <p:sp>
        <p:nvSpPr>
          <p:cNvPr id="84996" name="幻灯片编号占位符 3"/>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r">
              <a:spcBef>
                <a:spcPct val="0"/>
              </a:spcBef>
            </a:pPr>
            <a:fld id="{68E126A3-2F4F-DB41-AC9C-9329092E7235}" type="slidenum">
              <a:rPr kumimoji="0" lang="zh-CN" altLang="en-US" sz="1200"/>
            </a:fld>
            <a:endParaRPr kumimoji="0" lang="en-US" altLang="zh-CN" sz="1200"/>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标题文本"/>
          <p:cNvSpPr txBox="1">
            <a:spLocks noGrp="1"/>
          </p:cNvSpPr>
          <p:nvPr>
            <p:ph type="title" hasCustomPrompt="1"/>
          </p:nvPr>
        </p:nvSpPr>
        <p:spPr>
          <a:prstGeom prst="rect">
            <a:avLst/>
          </a:prstGeom>
        </p:spPr>
        <p:txBody>
          <a:bodyPr/>
          <a:lstStyle/>
          <a:p>
            <a:r>
              <a:t>标题文本</a:t>
            </a:r>
          </a:p>
        </p:txBody>
      </p:sp>
      <p:sp>
        <p:nvSpPr>
          <p:cNvPr id="12"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 name="幻灯片编号"/>
          <p:cNvSpPr txBox="1">
            <a:spLocks noGrp="1"/>
          </p:cNvSpPr>
          <p:nvPr>
            <p:ph type="sldNum" sz="quarter" idx="2"/>
          </p:nvPr>
        </p:nvSpPr>
        <p:spPr>
          <a:xfrm>
            <a:off x="4419600" y="6172200"/>
            <a:ext cx="2133600" cy="368301"/>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7"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34" name="标题文本"/>
          <p:cNvSpPr txBox="1">
            <a:spLocks noGrp="1"/>
          </p:cNvSpPr>
          <p:nvPr>
            <p:ph type="title" hasCustomPrompt="1"/>
          </p:nvPr>
        </p:nvSpPr>
        <p:spPr>
          <a:prstGeom prst="rect">
            <a:avLst/>
          </a:prstGeom>
        </p:spPr>
        <p:txBody>
          <a:bodyPr/>
          <a:lstStyle/>
          <a:p>
            <a:r>
              <a:t>标题文本</a:t>
            </a:r>
          </a:p>
        </p:txBody>
      </p:sp>
      <p:sp>
        <p:nvSpPr>
          <p:cNvPr id="35"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36" name="幻灯片编号"/>
          <p:cNvSpPr txBox="1">
            <a:spLocks noGrp="1"/>
          </p:cNvSpPr>
          <p:nvPr>
            <p:ph type="sldNum" sz="quarter" idx="2"/>
          </p:nvPr>
        </p:nvSpPr>
        <p:spPr>
          <a:xfrm>
            <a:off x="8207464" y="6418580"/>
            <a:ext cx="250736" cy="269240"/>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43" name="标题文本"/>
          <p:cNvSpPr txBox="1">
            <a:spLocks noGrp="1"/>
          </p:cNvSpPr>
          <p:nvPr>
            <p:ph type="title" hasCustomPrompt="1"/>
          </p:nvPr>
        </p:nvSpPr>
        <p:spPr>
          <a:prstGeom prst="rect">
            <a:avLst/>
          </a:prstGeom>
        </p:spPr>
        <p:txBody>
          <a:bodyPr/>
          <a:lstStyle/>
          <a:p>
            <a:r>
              <a:t>标题文本</a:t>
            </a:r>
          </a:p>
        </p:txBody>
      </p:sp>
      <p:sp>
        <p:nvSpPr>
          <p:cNvPr id="44"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5" name="幻灯片编号"/>
          <p:cNvSpPr txBox="1">
            <a:spLocks noGrp="1"/>
          </p:cNvSpPr>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52" name="标题文本"/>
          <p:cNvSpPr txBox="1">
            <a:spLocks noGrp="1"/>
          </p:cNvSpPr>
          <p:nvPr>
            <p:ph type="title" hasCustomPrompt="1"/>
          </p:nvPr>
        </p:nvSpPr>
        <p:spPr>
          <a:prstGeom prst="rect">
            <a:avLst/>
          </a:prstGeom>
        </p:spPr>
        <p:txBody>
          <a:bodyPr/>
          <a:lstStyle/>
          <a:p>
            <a:r>
              <a:t>标题文本</a:t>
            </a:r>
          </a:p>
        </p:txBody>
      </p:sp>
      <p:sp>
        <p:nvSpPr>
          <p:cNvPr id="53"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4" name="幻灯片编号"/>
          <p:cNvSpPr txBox="1">
            <a:spLocks noGrp="1"/>
          </p:cNvSpPr>
          <p:nvPr>
            <p:ph type="sldNum" sz="quarter" idx="2"/>
          </p:nvPr>
        </p:nvSpPr>
        <p:spPr>
          <a:xfrm>
            <a:off x="8207464" y="6342380"/>
            <a:ext cx="250736" cy="269240"/>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80" name="image.png" descr="image.png"/>
          <p:cNvPicPr>
            <a:picLocks noChangeAspect="1"/>
          </p:cNvPicPr>
          <p:nvPr/>
        </p:nvPicPr>
        <p:blipFill>
          <a:blip r:embed="rId3"/>
          <a:stretch>
            <a:fillRect/>
          </a:stretch>
        </p:blipFill>
        <p:spPr>
          <a:xfrm>
            <a:off x="7235825" y="-46038"/>
            <a:ext cx="2103438" cy="917576"/>
          </a:xfrm>
          <a:prstGeom prst="rect">
            <a:avLst/>
          </a:prstGeom>
          <a:ln w="12700">
            <a:miter lim="400000"/>
            <a:headEnd/>
            <a:tailEnd/>
          </a:ln>
        </p:spPr>
      </p:pic>
      <p:pic>
        <p:nvPicPr>
          <p:cNvPr id="81" name="C:\Users\Administrator\Desktop\LOGO\wemed.png" descr="C:\Users\Administrator\Desktop\LOGO\wemed.png"/>
          <p:cNvPicPr>
            <a:picLocks noChangeAspect="1"/>
          </p:cNvPicPr>
          <p:nvPr/>
        </p:nvPicPr>
        <p:blipFill>
          <a:blip r:embed="rId4"/>
          <a:stretch>
            <a:fillRect/>
          </a:stretch>
        </p:blipFill>
        <p:spPr>
          <a:xfrm>
            <a:off x="7643812" y="214312"/>
            <a:ext cx="1357313" cy="401638"/>
          </a:xfrm>
          <a:prstGeom prst="rect">
            <a:avLst/>
          </a:prstGeom>
          <a:ln w="12700">
            <a:miter lim="400000"/>
            <a:headEnd/>
            <a:tailEnd/>
          </a:ln>
          <a:effectLst>
            <a:outerShdw blurRad="63500" dist="139700" dir="2700000" rotWithShape="0">
              <a:srgbClr val="333333">
                <a:alpha val="61999"/>
              </a:srgbClr>
            </a:outerShdw>
          </a:effectLst>
        </p:spPr>
      </p:pic>
      <p:pic>
        <p:nvPicPr>
          <p:cNvPr id="82" name="Overlay-ContentSlides.png" descr="Overlay-ContentSlides.png"/>
          <p:cNvPicPr>
            <a:picLocks noChangeAspect="1"/>
          </p:cNvPicPr>
          <p:nvPr/>
        </p:nvPicPr>
        <p:blipFill>
          <a:blip r:embed="rId5"/>
          <a:stretch>
            <a:fillRect/>
          </a:stretch>
        </p:blipFill>
        <p:spPr>
          <a:xfrm>
            <a:off x="150812" y="187325"/>
            <a:ext cx="8828088" cy="6481763"/>
          </a:xfrm>
          <a:prstGeom prst="rect">
            <a:avLst/>
          </a:prstGeom>
          <a:ln w="12700">
            <a:miter lim="400000"/>
            <a:headEnd/>
            <a:tailEnd/>
          </a:ln>
        </p:spPr>
      </p:pic>
      <p:sp>
        <p:nvSpPr>
          <p:cNvPr id="83" name="幻灯片编号"/>
          <p:cNvSpPr txBox="1">
            <a:spLocks noGrp="1"/>
          </p:cNvSpPr>
          <p:nvPr>
            <p:ph type="sldNum" sz="quarter" idx="2"/>
          </p:nvPr>
        </p:nvSpPr>
        <p:spPr>
          <a:xfrm>
            <a:off x="8428176" y="6404292"/>
            <a:ext cx="258624" cy="269241"/>
          </a:xfrm>
          <a:prstGeom prst="rect">
            <a:avLst/>
          </a:prstGeom>
        </p:spPr>
        <p:txBody>
          <a:bodyPr/>
          <a:lstStyle>
            <a:lvl1pPr>
              <a:spcBef>
                <a:spcPts val="200"/>
              </a:spcBef>
              <a:defRPr>
                <a:latin typeface="+mj-lt"/>
                <a:ea typeface="+mj-ea"/>
                <a:cs typeface="+mj-cs"/>
                <a:sym typeface="Calibri" panose="020F0502020204030204"/>
              </a:defRPr>
            </a:lvl1pPr>
          </a:lstStyle>
          <a:p>
            <a:fld id="{86CB4B4D-7CA3-9044-876B-883B54F8677D}" type="slidenum">
              <a:rPr/>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3"/>
          <p:cNvSpPr>
            <a:spLocks noGrp="1" noChangeArrowheads="1"/>
          </p:cNvSpPr>
          <p:nvPr>
            <p:ph type="dt" sz="half" idx="10"/>
          </p:nvPr>
        </p:nvSpPr>
        <p:spPr/>
        <p:txBody>
          <a:bodyPr/>
          <a:lstStyle>
            <a:lvl1pPr>
              <a:defRPr/>
            </a:lvl1pPr>
          </a:lstStyle>
          <a:p>
            <a:pPr>
              <a:defRPr/>
            </a:pPr>
            <a:endParaRPr lang="en-US"/>
          </a:p>
        </p:txBody>
      </p:sp>
      <p:sp>
        <p:nvSpPr>
          <p:cNvPr id="3" name="Footer Placeholder 4"/>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5"/>
          <p:cNvSpPr>
            <a:spLocks noGrp="1" noChangeArrowheads="1"/>
          </p:cNvSpPr>
          <p:nvPr>
            <p:ph type="sldNum" sz="quarter" idx="12"/>
          </p:nvPr>
        </p:nvSpPr>
        <p:spPr/>
        <p:txBody>
          <a:bodyPr/>
          <a:lstStyle>
            <a:lvl1pPr>
              <a:defRPr/>
            </a:lvl1pPr>
          </a:lstStyle>
          <a:p>
            <a:fld id="{0FA23BDD-CB3B-5148-8000-5356547CF8B9}" type="slidenum">
              <a:rPr lang="en-US" altLang="zh-CN"/>
            </a:fld>
            <a:endParaRPr lang="en-US" altLang="zh-CN"/>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Date Placeholder 3"/>
          <p:cNvSpPr>
            <a:spLocks noGrp="1" noChangeArrowheads="1"/>
          </p:cNvSpPr>
          <p:nvPr>
            <p:ph type="dt" sz="half" idx="10"/>
          </p:nvPr>
        </p:nvSpPr>
        <p:spPr/>
        <p:txBody>
          <a:bodyPr/>
          <a:lstStyle>
            <a:lvl1pPr>
              <a:defRPr/>
            </a:lvl1pPr>
          </a:lstStyle>
          <a:p>
            <a:pPr>
              <a:defRPr/>
            </a:pPr>
            <a:endParaRPr lang="en-US"/>
          </a:p>
        </p:txBody>
      </p:sp>
      <p:sp>
        <p:nvSpPr>
          <p:cNvPr id="5" name="Footer Placeholder 4"/>
          <p:cNvSpPr>
            <a:spLocks noGrp="1" noChangeArrowheads="1"/>
          </p:cNvSpPr>
          <p:nvPr>
            <p:ph type="ftr" sz="quarter" idx="11"/>
          </p:nvPr>
        </p:nvSpPr>
        <p:spPr/>
        <p:txBody>
          <a:bodyPr/>
          <a:lstStyle>
            <a:lvl1pPr>
              <a:defRPr/>
            </a:lvl1pPr>
          </a:lstStyle>
          <a:p>
            <a:pPr>
              <a:defRPr/>
            </a:pPr>
            <a:endParaRPr lang="en-US"/>
          </a:p>
        </p:txBody>
      </p:sp>
      <p:sp>
        <p:nvSpPr>
          <p:cNvPr id="6" name="Slide Number Placeholder 5"/>
          <p:cNvSpPr>
            <a:spLocks noGrp="1" noChangeArrowheads="1"/>
          </p:cNvSpPr>
          <p:nvPr>
            <p:ph type="sldNum" sz="quarter" idx="12"/>
          </p:nvPr>
        </p:nvSpPr>
        <p:spPr/>
        <p:txBody>
          <a:bodyPr/>
          <a:lstStyle>
            <a:lvl1pPr>
              <a:defRPr/>
            </a:lvl1pPr>
          </a:lstStyle>
          <a:p>
            <a:fld id="{AB2A8FA1-E932-A547-A909-76A5F5AD7EC0}" type="slidenum">
              <a:rPr lang="en-US" altLang="zh-CN"/>
            </a:fld>
            <a:endParaRPr lang="en-US" altLang="zh-CN"/>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6.jpe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457200" y="274637"/>
            <a:ext cx="8229600" cy="1143001"/>
          </a:xfrm>
          <a:prstGeom prst="rect">
            <a:avLst/>
          </a:prstGeom>
          <a:ln w="12700">
            <a:miter lim="400000"/>
          </a:ln>
        </p:spPr>
        <p:txBody>
          <a:bodyPr lIns="45719" rIns="45719" anchor="ctr">
            <a:normAutofit/>
          </a:bodyPr>
          <a:lstStyle/>
          <a:p>
            <a:r>
              <a:t>标题文本</a:t>
            </a:r>
          </a:p>
        </p:txBody>
      </p:sp>
      <p:sp>
        <p:nvSpPr>
          <p:cNvPr id="3" name="正文级别 1…"/>
          <p:cNvSpPr txBox="1">
            <a:spLocks noGrp="1"/>
          </p:cNvSpPr>
          <p:nvPr>
            <p:ph type="body" idx="1"/>
          </p:nvPr>
        </p:nvSpPr>
        <p:spPr>
          <a:xfrm>
            <a:off x="457200" y="1600200"/>
            <a:ext cx="8229600" cy="4525963"/>
          </a:xfrm>
          <a:prstGeom prst="rect">
            <a:avLst/>
          </a:prstGeom>
          <a:ln w="12700">
            <a:miter lim="400000"/>
          </a:ln>
        </p:spPr>
        <p:txBody>
          <a:bodyPr lIns="45719" rIns="45719">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8436064" y="6404292"/>
            <a:ext cx="250736" cy="269241"/>
          </a:xfrm>
          <a:prstGeom prst="rect">
            <a:avLst/>
          </a:prstGeom>
          <a:ln w="12700">
            <a:miter lim="400000"/>
          </a:ln>
        </p:spPr>
        <p:txBody>
          <a:bodyPr wrap="none" lIns="45719" rIns="45719" anchor="ctr">
            <a:spAutoFit/>
          </a:bodyPr>
          <a:lstStyle>
            <a:lvl1pPr algn="r">
              <a:spcBef>
                <a:spcPts val="0"/>
              </a:spcBef>
              <a:defRPr sz="1200">
                <a:solidFill>
                  <a:srgbClr val="898989"/>
                </a:solidFill>
              </a:defRPr>
            </a:lvl1pPr>
          </a:lstStyle>
          <a:p>
            <a:fld id="{86CB4B4D-7CA3-9044-876B-883B54F8677D}"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1pPr>
      <a:lvl2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0" marR="0" indent="4572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0" marR="0" indent="9144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0" marR="0" indent="13716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0" marR="0" indent="18288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p:titleStyle>
    <p:bodyStyle>
      <a:lvl1pPr marL="342900" marR="0" indent="-3429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1pPr>
      <a:lvl2pPr marL="783590" marR="0" indent="-32639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1219200" marR="0" indent="-3048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1737360" marR="0" indent="-36576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2235200" marR="0" indent="-4064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26924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31496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36068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40640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5pPr>
      <a:lvl6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6pPr>
      <a:lvl7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7pPr>
      <a:lvl8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8pPr>
      <a:lvl9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orbel" panose="020B0503020204020204"/>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8.png"/><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2.jpeg"/><Relationship Id="rId1"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4.jpeg"/><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6.jpeg"/><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1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jpe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27.jpeg"/><Relationship Id="rId1" Type="http://schemas.openxmlformats.org/officeDocument/2006/relationships/image" Target="../media/image2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media/image26.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29.jpeg"/><Relationship Id="rId1" Type="http://schemas.openxmlformats.org/officeDocument/2006/relationships/image" Target="../media/image28.jpe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image" Target="../media/image34.jpeg"/><Relationship Id="rId1" Type="http://schemas.openxmlformats.org/officeDocument/2006/relationships/image" Target="../media/image33.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糖尿病的中医预防与治疗"/>
          <p:cNvSpPr txBox="1">
            <a:spLocks noGrp="1"/>
          </p:cNvSpPr>
          <p:nvPr>
            <p:ph type="title" idx="4294967295"/>
          </p:nvPr>
        </p:nvSpPr>
        <p:spPr>
          <a:xfrm>
            <a:off x="190011" y="1073027"/>
            <a:ext cx="9072563" cy="1143001"/>
          </a:xfrm>
          <a:prstGeom prst="rect">
            <a:avLst/>
          </a:prstGeom>
        </p:spPr>
        <p:txBody>
          <a:bodyPr>
            <a:normAutofit/>
          </a:bodyPr>
          <a:lstStyle>
            <a:lvl1pPr>
              <a:defRPr sz="3000">
                <a:solidFill>
                  <a:srgbClr val="FF0000"/>
                </a:solidFill>
                <a:latin typeface="华文细黑"/>
                <a:ea typeface="华文细黑"/>
                <a:cs typeface="华文细黑"/>
                <a:sym typeface="华文细黑"/>
              </a:defRPr>
            </a:lvl1pPr>
          </a:lstStyle>
          <a:p>
            <a:r>
              <a:rPr kumimoji="1" lang="zh-CN" altLang="en-US" sz="6600" dirty="0">
                <a:sym typeface="+mn-ea"/>
              </a:rPr>
              <a:t>老年健康与传统医学</a:t>
            </a:r>
            <a:endParaRPr sz="6600" dirty="0"/>
          </a:p>
        </p:txBody>
      </p:sp>
      <p:sp>
        <p:nvSpPr>
          <p:cNvPr id="93" name="宁夏马氏积善堂诊所    马骥"/>
          <p:cNvSpPr txBox="1"/>
          <p:nvPr/>
        </p:nvSpPr>
        <p:spPr>
          <a:xfrm>
            <a:off x="3622431" y="3067183"/>
            <a:ext cx="5521569" cy="1977464"/>
          </a:xfrm>
          <a:prstGeom prst="rect">
            <a:avLst/>
          </a:prstGeom>
          <a:ln w="12700">
            <a:miter lim="400000"/>
          </a:ln>
        </p:spPr>
        <p:txBody>
          <a:bodyPr wrap="square" lIns="45719" rIns="45719">
            <a:spAutoFit/>
          </a:bodyPr>
          <a:lstStyle>
            <a:lvl1pPr algn="l">
              <a:def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pPr algn="r"/>
            <a:r>
              <a:rPr lang="zh-CN" altLang="zh-CN" sz="2200" dirty="0">
                <a:sym typeface="+mn-ea"/>
              </a:rPr>
              <a:t>中国留日同学总会生命科学研究会副会长</a:t>
            </a:r>
            <a:r>
              <a:rPr lang="en-US" altLang="zh-CN" sz="2200" dirty="0">
                <a:sym typeface="+mn-ea"/>
              </a:rPr>
              <a:t>       </a:t>
            </a:r>
            <a:br>
              <a:rPr lang="en-US" altLang="zh-CN" sz="2200" dirty="0">
                <a:latin typeface="Calibri" panose="020F0502020204030204" charset="0"/>
                <a:ea typeface="宋体" panose="02010600030101010101" pitchFamily="2" charset="-122"/>
                <a:sym typeface="+mn-ea"/>
              </a:rPr>
            </a:br>
            <a:r>
              <a:rPr lang="en-US" altLang="zh-CN" sz="2200" dirty="0">
                <a:latin typeface="Calibri" panose="020F0502020204030204" charset="0"/>
                <a:ea typeface="宋体" panose="02010600030101010101" pitchFamily="2" charset="-122"/>
                <a:sym typeface="+mn-ea"/>
              </a:rPr>
              <a:t>   </a:t>
            </a:r>
            <a:r>
              <a:rPr lang="zh-CN" altLang="zh-CN" sz="2200" dirty="0">
                <a:sym typeface="+mn-ea"/>
              </a:rPr>
              <a:t>日中介护学会康复专业委员会副主任</a:t>
            </a:r>
            <a:endParaRPr lang="en-US" altLang="zh-CN" sz="2200" dirty="0">
              <a:sym typeface="+mn-ea"/>
            </a:endParaRPr>
          </a:p>
          <a:p>
            <a:pPr algn="r"/>
            <a:r>
              <a:rPr lang="zh-CN" altLang="zh-CN" sz="2200" dirty="0">
                <a:sym typeface="+mn-ea"/>
              </a:rPr>
              <a:t>日中医药健康协会副会长</a:t>
            </a:r>
            <a:endParaRPr lang="en-US" altLang="zh-CN" sz="2200" dirty="0">
              <a:latin typeface="Trebuchet MS" panose="020B0603020202020204" charset="0"/>
              <a:sym typeface="+mn-ea"/>
            </a:endParaRPr>
          </a:p>
          <a:p>
            <a:pPr algn="r"/>
            <a:r>
              <a:rPr sz="2200" dirty="0" err="1">
                <a:solidFill>
                  <a:schemeClr val="tx1"/>
                </a:solidFill>
              </a:rPr>
              <a:t>马骥</a:t>
            </a:r>
            <a:r>
              <a:rPr lang="zh-CN" altLang="en-US" sz="2200" dirty="0">
                <a:solidFill>
                  <a:schemeClr val="tx1"/>
                </a:solidFill>
              </a:rPr>
              <a:t>  医学博士</a:t>
            </a:r>
            <a:endParaRPr lang="en-US" altLang="zh-CN" sz="2200" dirty="0">
              <a:solidFill>
                <a:schemeClr val="tx1"/>
              </a:solidFill>
            </a:endParaRPr>
          </a:p>
          <a:p>
            <a:pPr algn="r"/>
            <a:r>
              <a:rPr lang="en-US" altLang="zh-CN" sz="2200" dirty="0">
                <a:solidFill>
                  <a:schemeClr val="tx1"/>
                </a:solidFill>
              </a:rPr>
              <a:t>2020.10.25</a:t>
            </a:r>
            <a:endParaRPr sz="2200" dirty="0">
              <a:solidFill>
                <a:schemeClr val="tx1"/>
              </a:solidFill>
            </a:endParaRPr>
          </a:p>
        </p:txBody>
      </p:sp>
      <p:sp>
        <p:nvSpPr>
          <p:cNvPr id="2" name="矩形 1"/>
          <p:cNvSpPr/>
          <p:nvPr/>
        </p:nvSpPr>
        <p:spPr>
          <a:xfrm>
            <a:off x="93785" y="40595"/>
            <a:ext cx="7244861" cy="461665"/>
          </a:xfrm>
          <a:prstGeom prst="rect">
            <a:avLst/>
          </a:prstGeom>
        </p:spPr>
        <p:txBody>
          <a:bodyPr wrap="square">
            <a:spAutoFit/>
          </a:bodyPr>
          <a:lstStyle/>
          <a:p>
            <a:r>
              <a:rPr kumimoji="1" lang="zh-CN" altLang="en-US" dirty="0"/>
              <a:t>日中介护学会</a:t>
            </a:r>
            <a:r>
              <a:rPr kumimoji="1" lang="en-US" altLang="zh-CN" dirty="0"/>
              <a:t>《</a:t>
            </a:r>
            <a:r>
              <a:rPr kumimoji="1" lang="zh-CN" altLang="en-US" dirty="0"/>
              <a:t>老年健康理论与实践</a:t>
            </a:r>
            <a:r>
              <a:rPr kumimoji="1" lang="en-US" altLang="zh-CN" dirty="0"/>
              <a:t>》</a:t>
            </a:r>
            <a:r>
              <a:rPr kumimoji="1" lang="zh-CN" altLang="en-US" dirty="0"/>
              <a:t>系列学术讲座</a:t>
            </a:r>
            <a:endParaRPr kumimoji="1" lang="en-US" altLang="zh-CN"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正气存内，邪不可干…"/>
          <p:cNvSpPr txBox="1"/>
          <p:nvPr/>
        </p:nvSpPr>
        <p:spPr>
          <a:xfrm>
            <a:off x="252780" y="1446585"/>
            <a:ext cx="4093032" cy="1191416"/>
          </a:xfrm>
          <a:prstGeom prst="rect">
            <a:avLst/>
          </a:prstGeom>
          <a:ln w="12700">
            <a:miter lim="400000"/>
          </a:ln>
        </p:spPr>
        <p:txBody>
          <a:bodyPr wrap="square" lIns="0" tIns="0" rIns="0" bIns="0" anchor="ctr">
            <a:spAutoFit/>
          </a:bodyPr>
          <a:lstStyle/>
          <a:p>
            <a:pPr algn="l">
              <a:lnSpc>
                <a:spcPct val="150000"/>
              </a:lnSpc>
              <a:spcBef>
                <a:spcPts val="0"/>
              </a:spcBef>
              <a:defRPr sz="2800">
                <a:solidFill>
                  <a:srgbClr val="2039E5"/>
                </a:solidFill>
                <a:latin typeface="华文宋体"/>
                <a:ea typeface="华文宋体"/>
                <a:cs typeface="华文宋体"/>
                <a:sym typeface="华文宋体"/>
              </a:defRPr>
            </a:pPr>
            <a:r>
              <a:rPr dirty="0" err="1"/>
              <a:t>正气存内，邪不可干</a:t>
            </a:r>
            <a:endParaRPr dirty="0"/>
          </a:p>
          <a:p>
            <a:pPr algn="l">
              <a:lnSpc>
                <a:spcPct val="150000"/>
              </a:lnSpc>
              <a:spcBef>
                <a:spcPts val="0"/>
              </a:spcBef>
              <a:defRPr sz="2800">
                <a:solidFill>
                  <a:srgbClr val="2039E5"/>
                </a:solidFill>
                <a:latin typeface="华文宋体"/>
                <a:ea typeface="华文宋体"/>
                <a:cs typeface="华文宋体"/>
                <a:sym typeface="华文宋体"/>
              </a:defRPr>
            </a:pPr>
            <a:r>
              <a:rPr dirty="0" err="1"/>
              <a:t>邪之所凑，其气必虚</a:t>
            </a:r>
            <a:endParaRPr dirty="0"/>
          </a:p>
        </p:txBody>
      </p:sp>
      <p:sp>
        <p:nvSpPr>
          <p:cNvPr id="197" name="—《黄帝内经》"/>
          <p:cNvSpPr txBox="1"/>
          <p:nvPr/>
        </p:nvSpPr>
        <p:spPr>
          <a:xfrm>
            <a:off x="3739694" y="1874934"/>
            <a:ext cx="4699624" cy="577530"/>
          </a:xfrm>
          <a:prstGeom prst="rect">
            <a:avLst/>
          </a:prstGeom>
          <a:ln w="12700">
            <a:miter lim="400000"/>
          </a:ln>
        </p:spPr>
        <p:txBody>
          <a:bodyPr wrap="square" lIns="0" tIns="0" rIns="0" bIns="0">
            <a:spAutoFit/>
          </a:bodyPr>
          <a:lstStyle/>
          <a:p>
            <a:pPr algn="l">
              <a:lnSpc>
                <a:spcPct val="150000"/>
              </a:lnSpc>
              <a:spcBef>
                <a:spcPts val="0"/>
              </a:spcBef>
              <a:defRPr sz="2800">
                <a:solidFill>
                  <a:srgbClr val="663300"/>
                </a:solidFill>
                <a:latin typeface="+mj-lt"/>
                <a:ea typeface="+mj-ea"/>
                <a:cs typeface="+mj-cs"/>
                <a:sym typeface="Calibri" panose="020F0502020204030204"/>
              </a:defRPr>
            </a:pPr>
            <a:r>
              <a:rPr dirty="0"/>
              <a:t>—</a:t>
            </a:r>
            <a:r>
              <a:rPr dirty="0">
                <a:latin typeface="微软雅黑" panose="020B0503020204020204" charset="-122"/>
                <a:ea typeface="微软雅黑" panose="020B0503020204020204" charset="-122"/>
                <a:cs typeface="微软雅黑" panose="020B0503020204020204" charset="-122"/>
                <a:sym typeface="微软雅黑" panose="020B0503020204020204" charset="-122"/>
              </a:rPr>
              <a:t>《</a:t>
            </a:r>
            <a:r>
              <a:rPr dirty="0" err="1">
                <a:latin typeface="微软雅黑" panose="020B0503020204020204" charset="-122"/>
                <a:ea typeface="微软雅黑" panose="020B0503020204020204" charset="-122"/>
                <a:cs typeface="微软雅黑" panose="020B0503020204020204" charset="-122"/>
                <a:sym typeface="微软雅黑" panose="020B0503020204020204" charset="-122"/>
              </a:rPr>
              <a:t>黄帝内经</a:t>
            </a:r>
            <a:r>
              <a:rPr dirty="0">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98" name="正气有什么作用"/>
          <p:cNvSpPr txBox="1"/>
          <p:nvPr/>
        </p:nvSpPr>
        <p:spPr>
          <a:xfrm>
            <a:off x="428624" y="535751"/>
            <a:ext cx="3018951" cy="553998"/>
          </a:xfrm>
          <a:prstGeom prst="rect">
            <a:avLst/>
          </a:prstGeom>
          <a:ln w="12700">
            <a:miter lim="400000"/>
          </a:ln>
        </p:spPr>
        <p:txBody>
          <a:bodyPr wrap="square" lIns="45719" rIns="45719">
            <a:spAutoFit/>
          </a:bodyPr>
          <a:lstStyle>
            <a:lvl1pPr algn="l">
              <a:spcBef>
                <a:spcPts val="1000"/>
              </a:spcBef>
              <a:defRPr sz="3000">
                <a:solidFill>
                  <a:srgbClr val="FA4F34"/>
                </a:solidFill>
                <a:latin typeface="华文细黑"/>
                <a:ea typeface="华文细黑"/>
                <a:cs typeface="华文细黑"/>
                <a:sym typeface="华文细黑"/>
              </a:defRPr>
            </a:lvl1pPr>
          </a:lstStyle>
          <a:p>
            <a:r>
              <a:rPr dirty="0" err="1">
                <a:highlight>
                  <a:srgbClr val="FFFF00"/>
                </a:highlight>
              </a:rPr>
              <a:t>正气有什么作用</a:t>
            </a:r>
            <a:endParaRPr dirty="0">
              <a:highlight>
                <a:srgbClr val="FFFF00"/>
              </a:highlight>
            </a:endParaRPr>
          </a:p>
        </p:txBody>
      </p:sp>
      <p:pic>
        <p:nvPicPr>
          <p:cNvPr id="199" name="黄帝内经.jpg" descr="黄帝内经.jpg"/>
          <p:cNvPicPr>
            <a:picLocks noChangeAspect="1"/>
          </p:cNvPicPr>
          <p:nvPr/>
        </p:nvPicPr>
        <p:blipFill>
          <a:blip r:embed="rId1"/>
          <a:stretch>
            <a:fillRect/>
          </a:stretch>
        </p:blipFill>
        <p:spPr>
          <a:xfrm>
            <a:off x="6318738" y="1216115"/>
            <a:ext cx="2293257" cy="2981235"/>
          </a:xfrm>
          <a:prstGeom prst="rect">
            <a:avLst/>
          </a:prstGeom>
          <a:ln w="12700">
            <a:miter lim="400000"/>
            <a:headEnd/>
            <a:tailEnd/>
          </a:ln>
        </p:spPr>
      </p:pic>
      <p:sp>
        <p:nvSpPr>
          <p:cNvPr id="6" name="为什么会出现正气不足"/>
          <p:cNvSpPr txBox="1"/>
          <p:nvPr/>
        </p:nvSpPr>
        <p:spPr>
          <a:xfrm>
            <a:off x="0" y="3072143"/>
            <a:ext cx="4027727" cy="539054"/>
          </a:xfrm>
          <a:prstGeom prst="rect">
            <a:avLst/>
          </a:prstGeom>
          <a:ln w="12700">
            <a:miter lim="400000"/>
          </a:ln>
        </p:spPr>
        <p:txBody>
          <a:bodyPr lIns="45719" rIns="45719" anchor="ctr">
            <a:normAutofit lnSpcReduction="10000"/>
          </a:bodyPr>
          <a:lstStyle>
            <a:lvl1pPr marL="0" marR="0" indent="0" algn="ctr" defTabSz="914400" rtl="0" latinLnBrk="0">
              <a:lnSpc>
                <a:spcPct val="100000"/>
              </a:lnSpc>
              <a:spcBef>
                <a:spcPts val="0"/>
              </a:spcBef>
              <a:spcAft>
                <a:spcPts val="0"/>
              </a:spcAft>
              <a:buClrTx/>
              <a:buSzTx/>
              <a:buFontTx/>
              <a:buNone/>
              <a:defRPr sz="3000" b="0" i="0" u="none" strike="noStrike" cap="none" spc="0" baseline="0">
                <a:solidFill>
                  <a:srgbClr val="FC4C26"/>
                </a:solidFill>
                <a:uFillTx/>
                <a:latin typeface="华文细黑"/>
                <a:ea typeface="华文细黑"/>
                <a:cs typeface="华文细黑"/>
                <a:sym typeface="华文细黑"/>
              </a:defRPr>
            </a:lvl1pPr>
            <a:lvl2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0" marR="0" indent="4572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0" marR="0" indent="9144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0" marR="0" indent="13716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0" marR="0" indent="18288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a:lstStyle>
          <a:p>
            <a:pPr hangingPunct="1"/>
            <a:r>
              <a:rPr lang="zh-CN" altLang="en-US" dirty="0"/>
              <a:t>为什么会出现正气不足</a:t>
            </a:r>
            <a:endParaRPr lang="zh-CN" altLang="en-US" dirty="0"/>
          </a:p>
        </p:txBody>
      </p:sp>
      <p:pic>
        <p:nvPicPr>
          <p:cNvPr id="8" name="image.pdf" descr="image.pdf"/>
          <p:cNvPicPr>
            <a:picLocks noChangeAspect="1"/>
          </p:cNvPicPr>
          <p:nvPr/>
        </p:nvPicPr>
        <p:blipFill>
          <a:blip r:embed="rId2"/>
          <a:stretch>
            <a:fillRect/>
          </a:stretch>
        </p:blipFill>
        <p:spPr>
          <a:xfrm>
            <a:off x="51630" y="3423186"/>
            <a:ext cx="5586387" cy="3726413"/>
          </a:xfrm>
          <a:prstGeom prst="rect">
            <a:avLst/>
          </a:prstGeom>
          <a:ln w="12700">
            <a:miter lim="400000"/>
            <a:headEnd/>
            <a:tailEnd/>
          </a:ln>
        </p:spPr>
      </p:pic>
      <p:sp>
        <p:nvSpPr>
          <p:cNvPr id="9" name="生活习惯"/>
          <p:cNvSpPr txBox="1"/>
          <p:nvPr/>
        </p:nvSpPr>
        <p:spPr>
          <a:xfrm>
            <a:off x="1909254" y="5304573"/>
            <a:ext cx="1191086" cy="1159292"/>
          </a:xfrm>
          <a:prstGeom prst="rect">
            <a:avLst/>
          </a:prstGeom>
          <a:ln w="12700">
            <a:miter lim="400000"/>
          </a:ln>
          <a:effectLst>
            <a:outerShdw blurRad="63500" dist="53881" dir="13500000" rotWithShape="0">
              <a:srgbClr val="EEECE1">
                <a:alpha val="50000"/>
              </a:srgbClr>
            </a:outerShdw>
          </a:effectLst>
        </p:spPr>
        <p:txBody>
          <a:bodyPr wrap="square" lIns="45719" rIns="45719">
            <a:spAutoFit/>
          </a:bodyPr>
          <a:lstStyle>
            <a:lvl1pPr algn="l">
              <a:spcBef>
                <a:spcPts val="1600"/>
              </a:spcBef>
              <a:defRPr sz="28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dirty="0" err="1">
                <a:latin typeface="微软雅黑" panose="020B0503020204020204" charset="-122"/>
                <a:ea typeface="微软雅黑" panose="020B0503020204020204" charset="-122"/>
                <a:cs typeface="微软雅黑" panose="020B0503020204020204" charset="-122"/>
                <a:sym typeface="微软雅黑" panose="020B0503020204020204" charset="-122"/>
              </a:rPr>
              <a:t>生活</a:t>
            </a:r>
            <a:endParaRPr lang="en-US" dirty="0">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defRPr>
                <a:latin typeface="+mj-lt"/>
                <a:ea typeface="+mj-ea"/>
                <a:cs typeface="+mj-cs"/>
                <a:sym typeface="Calibri" panose="020F0502020204030204"/>
              </a:defRPr>
            </a:pPr>
            <a:r>
              <a:rPr dirty="0" err="1">
                <a:latin typeface="微软雅黑" panose="020B0503020204020204" charset="-122"/>
                <a:ea typeface="微软雅黑" panose="020B0503020204020204" charset="-122"/>
                <a:cs typeface="微软雅黑" panose="020B0503020204020204" charset="-122"/>
                <a:sym typeface="微软雅黑" panose="020B0503020204020204" charset="-122"/>
              </a:rPr>
              <a:t>习惯</a:t>
            </a:r>
            <a:endParaRPr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0" name="外界因素"/>
          <p:cNvSpPr txBox="1"/>
          <p:nvPr/>
        </p:nvSpPr>
        <p:spPr>
          <a:xfrm>
            <a:off x="3447575" y="5031867"/>
            <a:ext cx="898237" cy="954107"/>
          </a:xfrm>
          <a:prstGeom prst="rect">
            <a:avLst/>
          </a:prstGeom>
          <a:ln w="12700">
            <a:miter lim="400000"/>
          </a:ln>
          <a:effectLst>
            <a:outerShdw blurRad="63500" dist="53881" dir="13500000" rotWithShape="0">
              <a:srgbClr val="EEECE1">
                <a:alpha val="50000"/>
              </a:srgbClr>
            </a:outerShdw>
          </a:effectLst>
        </p:spPr>
        <p:txBody>
          <a:bodyPr wrap="square" lIns="45719" rIns="45719">
            <a:spAutoFit/>
          </a:bodyPr>
          <a:lstStyle>
            <a:lvl1pPr algn="l">
              <a:spcBef>
                <a:spcPts val="1600"/>
              </a:spcBef>
              <a:defRPr sz="28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dirty="0" err="1">
                <a:latin typeface="微软雅黑" panose="020B0503020204020204" charset="-122"/>
                <a:ea typeface="微软雅黑" panose="020B0503020204020204" charset="-122"/>
                <a:cs typeface="微软雅黑" panose="020B0503020204020204" charset="-122"/>
                <a:sym typeface="微软雅黑" panose="020B0503020204020204" charset="-122"/>
              </a:rPr>
              <a:t>外界因素</a:t>
            </a:r>
            <a:endParaRPr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1" name="先天体质"/>
          <p:cNvSpPr txBox="1"/>
          <p:nvPr/>
        </p:nvSpPr>
        <p:spPr>
          <a:xfrm>
            <a:off x="1743659" y="4077760"/>
            <a:ext cx="1191086" cy="954107"/>
          </a:xfrm>
          <a:prstGeom prst="rect">
            <a:avLst/>
          </a:prstGeom>
          <a:ln w="12700">
            <a:miter lim="400000"/>
          </a:ln>
          <a:effectLst>
            <a:outerShdw blurRad="63500" dist="53881" dir="13500000" rotWithShape="0">
              <a:srgbClr val="EEECE1">
                <a:alpha val="50000"/>
              </a:srgbClr>
            </a:outerShdw>
          </a:effectLst>
        </p:spPr>
        <p:txBody>
          <a:bodyPr wrap="square" lIns="45719" rIns="45719">
            <a:spAutoFit/>
          </a:bodyPr>
          <a:lstStyle>
            <a:lvl1pPr algn="l">
              <a:spcBef>
                <a:spcPts val="1600"/>
              </a:spcBef>
              <a:defRPr sz="28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dirty="0" err="1">
                <a:latin typeface="微软雅黑" panose="020B0503020204020204" charset="-122"/>
                <a:ea typeface="微软雅黑" panose="020B0503020204020204" charset="-122"/>
                <a:cs typeface="微软雅黑" panose="020B0503020204020204" charset="-122"/>
                <a:sym typeface="微软雅黑" panose="020B0503020204020204" charset="-122"/>
              </a:rPr>
              <a:t>先天体质</a:t>
            </a:r>
            <a:endParaRPr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2" name="年老体衰"/>
          <p:cNvSpPr txBox="1"/>
          <p:nvPr/>
        </p:nvSpPr>
        <p:spPr>
          <a:xfrm>
            <a:off x="2844824" y="4144011"/>
            <a:ext cx="1316012" cy="954107"/>
          </a:xfrm>
          <a:prstGeom prst="rect">
            <a:avLst/>
          </a:prstGeom>
          <a:ln w="12700">
            <a:miter lim="400000"/>
          </a:ln>
          <a:effectLst>
            <a:outerShdw blurRad="63500" dist="53881" dir="13500000" rotWithShape="0">
              <a:srgbClr val="EEECE1">
                <a:alpha val="50000"/>
              </a:srgbClr>
            </a:outerShdw>
          </a:effectLst>
        </p:spPr>
        <p:txBody>
          <a:bodyPr wrap="square" lIns="45719" rIns="45719">
            <a:spAutoFit/>
          </a:bodyPr>
          <a:lstStyle>
            <a:lvl1pPr algn="l">
              <a:spcBef>
                <a:spcPts val="1600"/>
              </a:spcBef>
              <a:defRPr sz="28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dirty="0" err="1">
                <a:latin typeface="微软雅黑" panose="020B0503020204020204" charset="-122"/>
                <a:ea typeface="微软雅黑" panose="020B0503020204020204" charset="-122"/>
                <a:cs typeface="微软雅黑" panose="020B0503020204020204" charset="-122"/>
                <a:sym typeface="微软雅黑" panose="020B0503020204020204" charset="-122"/>
              </a:rPr>
              <a:t>年老体衰</a:t>
            </a:r>
            <a:endParaRPr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9908" y="1669363"/>
            <a:ext cx="4572000" cy="2195473"/>
          </a:xfrm>
          <a:prstGeom prst="rect">
            <a:avLst/>
          </a:prstGeom>
        </p:spPr>
        <p:txBody>
          <a:bodyPr>
            <a:spAutoFit/>
          </a:bodyPr>
          <a:lstStyle/>
          <a:p>
            <a:pPr algn="l"/>
            <a:r>
              <a:rPr lang="zh-CN" altLang="en-US" dirty="0"/>
              <a:t>1. 糖尿病</a:t>
            </a:r>
            <a:endParaRPr lang="zh-CN" altLang="en-US" dirty="0"/>
          </a:p>
          <a:p>
            <a:pPr algn="l"/>
            <a:r>
              <a:rPr lang="zh-CN" altLang="en-US" dirty="0"/>
              <a:t>2.高血压</a:t>
            </a:r>
            <a:endParaRPr lang="en-US" altLang="zh-CN" dirty="0"/>
          </a:p>
          <a:p>
            <a:pPr algn="l"/>
            <a:r>
              <a:rPr lang="zh-CN" altLang="en-US" dirty="0"/>
              <a:t>3.阿尔兹海默病</a:t>
            </a:r>
            <a:endParaRPr lang="zh-CN" altLang="en-US" dirty="0"/>
          </a:p>
          <a:p>
            <a:pPr algn="l"/>
            <a:r>
              <a:rPr lang="zh-CN" altLang="en-US" dirty="0"/>
              <a:t>4.失眠</a:t>
            </a:r>
            <a:endParaRPr lang="zh-CN" altLang="en-US" dirty="0"/>
          </a:p>
          <a:p>
            <a:pPr algn="l"/>
            <a:r>
              <a:rPr lang="zh-CN" altLang="en-US" dirty="0"/>
              <a:t>5.老年慢性阻塞性肺疾病</a:t>
            </a:r>
            <a:endParaRPr lang="zh-CN" altLang="en-US" dirty="0"/>
          </a:p>
        </p:txBody>
      </p:sp>
      <p:sp>
        <p:nvSpPr>
          <p:cNvPr id="3" name="矩形 2"/>
          <p:cNvSpPr/>
          <p:nvPr/>
        </p:nvSpPr>
        <p:spPr>
          <a:xfrm>
            <a:off x="694014" y="560476"/>
            <a:ext cx="5636447" cy="553998"/>
          </a:xfrm>
          <a:prstGeom prst="rect">
            <a:avLst/>
          </a:prstGeom>
        </p:spPr>
        <p:txBody>
          <a:bodyPr wrap="square">
            <a:spAutoFit/>
          </a:bodyPr>
          <a:lstStyle/>
          <a:p>
            <a:r>
              <a:rPr lang="zh-CN" altLang="en-US" sz="3000" dirty="0">
                <a:solidFill>
                  <a:srgbClr val="FF0000"/>
                </a:solidFill>
              </a:rPr>
              <a:t>四、常见老年疾病的中医药防治</a:t>
            </a:r>
            <a:endParaRPr lang="zh-CN" altLang="en-US" sz="3000" dirty="0">
              <a:solidFill>
                <a:srgbClr val="FF0000"/>
              </a:solidFill>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 name="8"/>
          <p:cNvSpPr txBox="1"/>
          <p:nvPr/>
        </p:nvSpPr>
        <p:spPr>
          <a:xfrm>
            <a:off x="8553450" y="6096000"/>
            <a:ext cx="284371" cy="535940"/>
          </a:xfrm>
          <a:prstGeom prst="rect">
            <a:avLst/>
          </a:prstGeom>
          <a:ln w="12700">
            <a:miter lim="400000"/>
          </a:ln>
        </p:spPr>
        <p:txBody>
          <a:bodyPr wrap="none" lIns="45719" rIns="45719">
            <a:spAutoFit/>
          </a:bodyPr>
          <a:lstStyle>
            <a:lvl1pPr algn="l">
              <a:spcBef>
                <a:spcPts val="0"/>
              </a:spcBef>
              <a:defRPr sz="2800">
                <a:latin typeface="+mj-lt"/>
                <a:ea typeface="+mj-ea"/>
                <a:cs typeface="+mj-cs"/>
                <a:sym typeface="Calibri" panose="020F0502020204030204"/>
              </a:defRPr>
            </a:lvl1pPr>
          </a:lstStyle>
          <a:p>
            <a:r>
              <a:t>8</a:t>
            </a:r>
          </a:p>
        </p:txBody>
      </p:sp>
      <p:sp>
        <p:nvSpPr>
          <p:cNvPr id="900" name="糖尿病的病因，目前一致公认：遗传因素显示先天禀赋不足(元气虚)，这是决定能否发病的关键因素；二是外因即饮食失节，劳倦内伤和情志失调等，但这些因素仅是诱发本病的一个条件，老年人的发病率显著增高，说明肾气虚是糖尿病的重要发病因素，肥胖诱发糖尿病说明多湿多痰的脾气虚亦为发病因素，妊娠期糖尿病则从侧面证明糖尿病的发生确与气虚尤其是肾气虚有关。…"/>
          <p:cNvSpPr txBox="1"/>
          <p:nvPr/>
        </p:nvSpPr>
        <p:spPr>
          <a:xfrm>
            <a:off x="293077" y="914400"/>
            <a:ext cx="8393723" cy="3785652"/>
          </a:xfrm>
          <a:prstGeom prst="rect">
            <a:avLst/>
          </a:prstGeom>
          <a:ln w="12700">
            <a:miter lim="400000"/>
          </a:ln>
        </p:spPr>
        <p:txBody>
          <a:bodyPr wrap="square" lIns="45719" rIns="45719">
            <a:spAutoFit/>
          </a:bodyPr>
          <a:lstStyle/>
          <a:p>
            <a:pPr indent="306070" algn="l">
              <a:spcBef>
                <a:spcPts val="0"/>
              </a:spcBef>
              <a:defRPr>
                <a:latin typeface="华文宋体"/>
                <a:ea typeface="华文宋体"/>
                <a:cs typeface="华文宋体"/>
                <a:sym typeface="华文宋体"/>
              </a:defRPr>
            </a:pPr>
            <a:endParaRPr dirty="0">
              <a:solidFill>
                <a:srgbClr val="5126F0"/>
              </a:solidFill>
            </a:endParaRPr>
          </a:p>
          <a:p>
            <a:pPr indent="306070" algn="l">
              <a:spcBef>
                <a:spcPts val="0"/>
              </a:spcBef>
              <a:defRPr>
                <a:latin typeface="华文宋体"/>
                <a:ea typeface="华文宋体"/>
                <a:cs typeface="华文宋体"/>
                <a:sym typeface="华文宋体"/>
              </a:defRPr>
            </a:pPr>
            <a:r>
              <a:rPr dirty="0"/>
              <a:t>  </a:t>
            </a:r>
            <a:r>
              <a:rPr dirty="0" err="1"/>
              <a:t>糖尿病的病因，目前一致公认：</a:t>
            </a:r>
            <a:r>
              <a:rPr dirty="0" err="1">
                <a:solidFill>
                  <a:srgbClr val="5126F0"/>
                </a:solidFill>
              </a:rPr>
              <a:t>遗传因素</a:t>
            </a:r>
            <a:r>
              <a:rPr dirty="0" err="1"/>
              <a:t>显示</a:t>
            </a:r>
            <a:r>
              <a:rPr dirty="0" err="1">
                <a:solidFill>
                  <a:srgbClr val="F12100"/>
                </a:solidFill>
              </a:rPr>
              <a:t>先天禀赋不足</a:t>
            </a:r>
            <a:r>
              <a:rPr dirty="0"/>
              <a:t>(</a:t>
            </a:r>
            <a:r>
              <a:rPr dirty="0" err="1"/>
              <a:t>元气虚</a:t>
            </a:r>
            <a:r>
              <a:rPr dirty="0"/>
              <a:t>)，这是决定能否发病的关键因素；二是</a:t>
            </a:r>
            <a:r>
              <a:rPr dirty="0">
                <a:solidFill>
                  <a:srgbClr val="5126F0"/>
                </a:solidFill>
              </a:rPr>
              <a:t>外因</a:t>
            </a:r>
            <a:r>
              <a:rPr dirty="0"/>
              <a:t>即</a:t>
            </a:r>
            <a:r>
              <a:rPr dirty="0">
                <a:solidFill>
                  <a:srgbClr val="F12100"/>
                </a:solidFill>
              </a:rPr>
              <a:t>饮食失节，劳倦内伤</a:t>
            </a:r>
            <a:r>
              <a:rPr dirty="0"/>
              <a:t>和</a:t>
            </a:r>
            <a:r>
              <a:rPr dirty="0">
                <a:solidFill>
                  <a:srgbClr val="F12100"/>
                </a:solidFill>
              </a:rPr>
              <a:t>情志失调</a:t>
            </a:r>
            <a:r>
              <a:rPr dirty="0"/>
              <a:t>等，但这些因素仅是</a:t>
            </a:r>
            <a:r>
              <a:rPr dirty="0">
                <a:solidFill>
                  <a:srgbClr val="5126F0"/>
                </a:solidFill>
              </a:rPr>
              <a:t>诱发</a:t>
            </a:r>
            <a:r>
              <a:rPr dirty="0"/>
              <a:t>本病的一个</a:t>
            </a:r>
            <a:r>
              <a:rPr dirty="0">
                <a:solidFill>
                  <a:srgbClr val="5126F0"/>
                </a:solidFill>
              </a:rPr>
              <a:t>条件</a:t>
            </a:r>
            <a:r>
              <a:rPr dirty="0"/>
              <a:t>，老年人的发病率显著增高，说明</a:t>
            </a:r>
            <a:r>
              <a:rPr dirty="0">
                <a:solidFill>
                  <a:srgbClr val="F12100"/>
                </a:solidFill>
              </a:rPr>
              <a:t>肾气虚</a:t>
            </a:r>
            <a:r>
              <a:rPr dirty="0"/>
              <a:t>是</a:t>
            </a:r>
            <a:r>
              <a:rPr dirty="0">
                <a:solidFill>
                  <a:srgbClr val="5126F0"/>
                </a:solidFill>
              </a:rPr>
              <a:t>糖尿病的重要发病因素</a:t>
            </a:r>
            <a:r>
              <a:rPr dirty="0"/>
              <a:t>，肥胖诱发糖尿病说明</a:t>
            </a:r>
            <a:r>
              <a:rPr dirty="0">
                <a:solidFill>
                  <a:srgbClr val="F12100"/>
                </a:solidFill>
              </a:rPr>
              <a:t>多湿多痰的脾气虚</a:t>
            </a:r>
            <a:r>
              <a:rPr dirty="0"/>
              <a:t>亦为</a:t>
            </a:r>
            <a:r>
              <a:rPr dirty="0">
                <a:solidFill>
                  <a:srgbClr val="5126F0"/>
                </a:solidFill>
              </a:rPr>
              <a:t>发病因素</a:t>
            </a:r>
            <a:r>
              <a:rPr dirty="0"/>
              <a:t>，妊娠期糖尿病则从侧面证明糖尿病的发生确</a:t>
            </a:r>
            <a:r>
              <a:rPr dirty="0">
                <a:solidFill>
                  <a:srgbClr val="5126F0"/>
                </a:solidFill>
              </a:rPr>
              <a:t>与</a:t>
            </a:r>
            <a:r>
              <a:rPr dirty="0">
                <a:solidFill>
                  <a:srgbClr val="F12100"/>
                </a:solidFill>
              </a:rPr>
              <a:t>气虚</a:t>
            </a:r>
            <a:r>
              <a:rPr dirty="0"/>
              <a:t>尤其是</a:t>
            </a:r>
            <a:r>
              <a:rPr dirty="0">
                <a:solidFill>
                  <a:srgbClr val="F12100"/>
                </a:solidFill>
              </a:rPr>
              <a:t>肾气虚</a:t>
            </a:r>
            <a:r>
              <a:rPr dirty="0">
                <a:solidFill>
                  <a:srgbClr val="5126F0"/>
                </a:solidFill>
              </a:rPr>
              <a:t>有关</a:t>
            </a:r>
            <a:r>
              <a:rPr dirty="0"/>
              <a:t>。</a:t>
            </a:r>
            <a:endParaRPr dirty="0"/>
          </a:p>
          <a:p>
            <a:pPr indent="306070" algn="l">
              <a:spcBef>
                <a:spcPts val="0"/>
              </a:spcBef>
              <a:defRPr>
                <a:latin typeface="华文宋体"/>
                <a:ea typeface="华文宋体"/>
                <a:cs typeface="华文宋体"/>
                <a:sym typeface="华文宋体"/>
              </a:defRPr>
            </a:pPr>
            <a:r>
              <a:rPr dirty="0"/>
              <a:t>  </a:t>
            </a:r>
            <a:r>
              <a:rPr dirty="0" err="1"/>
              <a:t>总之，其发病原因有时是</a:t>
            </a:r>
            <a:r>
              <a:rPr dirty="0" err="1">
                <a:solidFill>
                  <a:srgbClr val="5126F0"/>
                </a:solidFill>
              </a:rPr>
              <a:t>单一</a:t>
            </a:r>
            <a:r>
              <a:rPr dirty="0" err="1"/>
              <a:t>的因素，有时是</a:t>
            </a:r>
            <a:r>
              <a:rPr dirty="0" err="1">
                <a:solidFill>
                  <a:srgbClr val="5126F0"/>
                </a:solidFill>
              </a:rPr>
              <a:t>数种</a:t>
            </a:r>
            <a:r>
              <a:rPr dirty="0" err="1"/>
              <a:t>因素的综合</a:t>
            </a:r>
            <a:r>
              <a:rPr dirty="0"/>
              <a:t>。 </a:t>
            </a:r>
            <a:endParaRPr dirty="0"/>
          </a:p>
        </p:txBody>
      </p:sp>
      <p:sp>
        <p:nvSpPr>
          <p:cNvPr id="901" name="糖尿病的中医认识"/>
          <p:cNvSpPr txBox="1"/>
          <p:nvPr/>
        </p:nvSpPr>
        <p:spPr>
          <a:xfrm>
            <a:off x="201135" y="601583"/>
            <a:ext cx="4101233" cy="553998"/>
          </a:xfrm>
          <a:prstGeom prst="rect">
            <a:avLst/>
          </a:prstGeom>
          <a:ln w="12700">
            <a:miter lim="400000"/>
          </a:ln>
        </p:spPr>
        <p:txBody>
          <a:bodyPr wrap="square" lIns="45719" rIns="45719">
            <a:spAutoFit/>
          </a:bodyPr>
          <a:lstStyle/>
          <a:p>
            <a:pPr indent="306070" algn="l">
              <a:spcBef>
                <a:spcPts val="0"/>
              </a:spcBef>
              <a:defRPr sz="3000">
                <a:solidFill>
                  <a:srgbClr val="FF6C2C"/>
                </a:solidFill>
                <a:latin typeface="华文细黑"/>
                <a:ea typeface="华文细黑"/>
                <a:cs typeface="华文细黑"/>
                <a:sym typeface="华文细黑"/>
              </a:defRPr>
            </a:pPr>
            <a:r>
              <a:rPr dirty="0">
                <a:highlight>
                  <a:srgbClr val="FFFF00"/>
                </a:highlight>
              </a:rPr>
              <a:t>  </a:t>
            </a:r>
            <a:r>
              <a:rPr lang="en-US" altLang="zh-CN" dirty="0">
                <a:highlight>
                  <a:srgbClr val="FFFF00"/>
                </a:highlight>
              </a:rPr>
              <a:t>1.</a:t>
            </a:r>
            <a:r>
              <a:rPr dirty="0">
                <a:highlight>
                  <a:srgbClr val="FFFF00"/>
                </a:highlight>
              </a:rPr>
              <a:t>糖尿病</a:t>
            </a:r>
            <a:endParaRPr dirty="0">
              <a:highlight>
                <a:srgbClr val="FFFF00"/>
              </a:highlight>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indefinite" fill="hold"/>
                                        <p:tgtEl>
                                          <p:spTgt spid="900"/>
                                        </p:tgtEl>
                                        <p:attrNameLst>
                                          <p:attrName>style.visibility</p:attrName>
                                        </p:attrNameLst>
                                      </p:cBhvr>
                                      <p:to>
                                        <p:strVal val="visible"/>
                                      </p:to>
                                    </p:set>
                                    <p:animEffect transition="in" filter="dissolve">
                                      <p:cBhvr>
                                        <p:cTn id="7" dur="500"/>
                                        <p:tgtEl>
                                          <p:spTgt spid="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40678" y="1301262"/>
            <a:ext cx="8874368" cy="46089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latin typeface="宋体" panose="02010600030101010101" pitchFamily="2" charset="-122"/>
                <a:ea typeface="宋体" panose="02010600030101010101" pitchFamily="2" charset="-122"/>
              </a:rPr>
              <a:t>大补阴丸：</a:t>
            </a:r>
            <a:r>
              <a:rPr lang="zh-CN" altLang="en-US" sz="2000" dirty="0">
                <a:latin typeface="宋体" panose="02010600030101010101" pitchFamily="2" charset="-122"/>
                <a:ea typeface="宋体" panose="02010600030101010101" pitchFamily="2" charset="-122"/>
              </a:rPr>
              <a:t>阴虚火旺，潮热盗汗，咳嗽，耳鸣</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六味地黄丸：</a:t>
            </a:r>
            <a:r>
              <a:rPr lang="zh-CN" altLang="en-US" sz="2000" dirty="0">
                <a:latin typeface="宋体" panose="02010600030101010101" pitchFamily="2" charset="-122"/>
                <a:ea typeface="宋体" panose="02010600030101010101" pitchFamily="2" charset="-122"/>
              </a:rPr>
              <a:t>肾阴亏损，头晕耳鸣，腰膝酸软，骨蒸潮热，盗汗遗精，消渴</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人参白虎汤：</a:t>
            </a:r>
            <a:r>
              <a:rPr lang="zh-CN" altLang="en-US" sz="2000" dirty="0">
                <a:latin typeface="宋体" panose="02010600030101010101" pitchFamily="2" charset="-122"/>
                <a:ea typeface="宋体" panose="02010600030101010101" pitchFamily="2" charset="-122"/>
              </a:rPr>
              <a:t>气短肢软、脉大无力、汗出、背微恶寒</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参苓白术散：</a:t>
            </a:r>
            <a:r>
              <a:rPr lang="zh-CN" altLang="en-US" sz="2000" dirty="0">
                <a:latin typeface="宋体" panose="02010600030101010101" pitchFamily="2" charset="-122"/>
                <a:ea typeface="宋体" panose="02010600030101010101" pitchFamily="2" charset="-122"/>
              </a:rPr>
              <a:t>补脾胃，益肺气。用于脾胃虚弱，食少便溏，气短咳嗽，乏力</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逍遥散：</a:t>
            </a:r>
            <a:r>
              <a:rPr lang="zh-CN" altLang="en-US" sz="2000" dirty="0">
                <a:latin typeface="宋体" panose="02010600030101010101" pitchFamily="2" charset="-122"/>
                <a:ea typeface="宋体" panose="02010600030101010101" pitchFamily="2" charset="-122"/>
              </a:rPr>
              <a:t>两胁作痛，头痛目眩，口燥咽干，神疲食少，或月经不调，乳房胀痛</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地黄饮子：</a:t>
            </a:r>
            <a:r>
              <a:rPr lang="zh-CN" altLang="en-US" sz="2000" dirty="0">
                <a:latin typeface="宋体" panose="02010600030101010101" pitchFamily="2" charset="-122"/>
                <a:ea typeface="宋体" panose="02010600030101010101" pitchFamily="2" charset="-122"/>
              </a:rPr>
              <a:t>舌强不能言，足废不能用，口干不欲饮，足冷面赤</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桃仁承气汤：</a:t>
            </a:r>
            <a:r>
              <a:rPr lang="zh-CN" altLang="en-US" sz="2000" dirty="0">
                <a:latin typeface="宋体" panose="02010600030101010101" pitchFamily="2" charset="-122"/>
                <a:ea typeface="宋体" panose="02010600030101010101" pitchFamily="2" charset="-122"/>
              </a:rPr>
              <a:t>下焦瘀热，热结血室，谵语如狂，小腹串痛，带下如注，腰痛</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补阳还五汤：</a:t>
            </a:r>
            <a:r>
              <a:rPr lang="zh-CN" altLang="en-US" sz="2000" dirty="0">
                <a:latin typeface="宋体" panose="02010600030101010101" pitchFamily="2" charset="-122"/>
                <a:ea typeface="宋体" panose="02010600030101010101" pitchFamily="2" charset="-122"/>
              </a:rPr>
              <a:t>半身不遂，口眼㖞斜，语言謇涩，口角流涎，小便频数或遗尿失禁</a:t>
            </a:r>
            <a:endParaRPr lang="zh-CN" altLang="en-US" sz="2000"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玉泉丸：</a:t>
            </a:r>
            <a:r>
              <a:rPr lang="zh-CN" altLang="en-US" sz="2000" dirty="0">
                <a:latin typeface="宋体" panose="02010600030101010101" pitchFamily="2" charset="-122"/>
                <a:ea typeface="宋体" panose="02010600030101010101" pitchFamily="2" charset="-122"/>
              </a:rPr>
              <a:t>因胰岛功能减退而引起的物质代谢、碳水化合物代谢紊乱，糖尿病</a:t>
            </a:r>
            <a:endParaRPr lang="zh-CN" altLang="en-US" sz="2000" dirty="0">
              <a:latin typeface="宋体" panose="02010600030101010101" pitchFamily="2" charset="-122"/>
              <a:ea typeface="宋体" panose="02010600030101010101" pitchFamily="2" charset="-122"/>
            </a:endParaRPr>
          </a:p>
        </p:txBody>
      </p:sp>
      <p:sp>
        <p:nvSpPr>
          <p:cNvPr id="3" name="矩形 2"/>
          <p:cNvSpPr/>
          <p:nvPr/>
        </p:nvSpPr>
        <p:spPr>
          <a:xfrm>
            <a:off x="119804" y="454968"/>
            <a:ext cx="4801314" cy="553998"/>
          </a:xfrm>
          <a:prstGeom prst="rect">
            <a:avLst/>
          </a:prstGeom>
        </p:spPr>
        <p:txBody>
          <a:bodyPr wrap="none">
            <a:spAutoFit/>
          </a:bodyPr>
          <a:lstStyle/>
          <a:p>
            <a:r>
              <a:rPr lang="zh-CN" altLang="en-US" sz="3000" dirty="0">
                <a:solidFill>
                  <a:srgbClr val="00B0F0"/>
                </a:solidFill>
              </a:rPr>
              <a:t>治疗糖尿病的中医经典名方</a:t>
            </a:r>
            <a:endParaRPr lang="zh-CN" altLang="en-US" sz="3000" dirty="0">
              <a:solidFill>
                <a:srgbClr val="00B0F0"/>
              </a:solidFill>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 name="百会…"/>
          <p:cNvSpPr txBox="1">
            <a:spLocks noGrp="1"/>
          </p:cNvSpPr>
          <p:nvPr>
            <p:ph type="body" idx="4294967295"/>
          </p:nvPr>
        </p:nvSpPr>
        <p:spPr>
          <a:xfrm>
            <a:off x="779462" y="1828800"/>
            <a:ext cx="7583488" cy="4208463"/>
          </a:xfrm>
          <a:prstGeom prst="rect">
            <a:avLst/>
          </a:prstGeom>
        </p:spPr>
        <p:txBody>
          <a:bodyPr/>
          <a:lstStyle/>
          <a:p>
            <a:pPr>
              <a:buChar char="•"/>
              <a:defRPr sz="2400">
                <a:solidFill>
                  <a:srgbClr val="213DEE"/>
                </a:solidFill>
                <a:latin typeface="华文宋体"/>
                <a:ea typeface="华文宋体"/>
                <a:cs typeface="华文宋体"/>
                <a:sym typeface="华文宋体"/>
              </a:defRPr>
            </a:pPr>
            <a:r>
              <a:t>百会</a:t>
            </a:r>
          </a:p>
          <a:p>
            <a:pPr>
              <a:buChar char="•"/>
              <a:defRPr sz="2400">
                <a:solidFill>
                  <a:srgbClr val="213DEE"/>
                </a:solidFill>
                <a:latin typeface="华文宋体"/>
                <a:ea typeface="华文宋体"/>
                <a:cs typeface="华文宋体"/>
                <a:sym typeface="华文宋体"/>
              </a:defRPr>
            </a:pPr>
            <a:r>
              <a:t>膻中</a:t>
            </a:r>
          </a:p>
          <a:p>
            <a:pPr>
              <a:buChar char="•"/>
              <a:defRPr sz="2400">
                <a:solidFill>
                  <a:srgbClr val="213DEE"/>
                </a:solidFill>
                <a:latin typeface="华文宋体"/>
                <a:ea typeface="华文宋体"/>
                <a:cs typeface="华文宋体"/>
                <a:sym typeface="华文宋体"/>
              </a:defRPr>
            </a:pPr>
            <a:r>
              <a:t>气海</a:t>
            </a:r>
          </a:p>
          <a:p>
            <a:pPr>
              <a:buChar char="•"/>
              <a:defRPr sz="2400">
                <a:solidFill>
                  <a:srgbClr val="213DEE"/>
                </a:solidFill>
                <a:latin typeface="华文宋体"/>
                <a:ea typeface="华文宋体"/>
                <a:cs typeface="华文宋体"/>
                <a:sym typeface="华文宋体"/>
              </a:defRPr>
            </a:pPr>
            <a:r>
              <a:t>关元</a:t>
            </a:r>
          </a:p>
          <a:p>
            <a:pPr>
              <a:buChar char="•"/>
              <a:defRPr sz="2400">
                <a:solidFill>
                  <a:srgbClr val="213DEE"/>
                </a:solidFill>
                <a:latin typeface="华文宋体"/>
                <a:ea typeface="华文宋体"/>
                <a:cs typeface="华文宋体"/>
                <a:sym typeface="华文宋体"/>
              </a:defRPr>
            </a:pPr>
            <a:r>
              <a:t>肾俞</a:t>
            </a:r>
          </a:p>
          <a:p>
            <a:pPr>
              <a:buChar char="•"/>
              <a:defRPr sz="2400">
                <a:solidFill>
                  <a:srgbClr val="213DEE"/>
                </a:solidFill>
                <a:latin typeface="华文宋体"/>
                <a:ea typeface="华文宋体"/>
                <a:cs typeface="华文宋体"/>
                <a:sym typeface="华文宋体"/>
              </a:defRPr>
            </a:pPr>
            <a:r>
              <a:t>足三里</a:t>
            </a:r>
          </a:p>
          <a:p>
            <a:pPr>
              <a:buChar char="•"/>
              <a:defRPr sz="2400">
                <a:solidFill>
                  <a:srgbClr val="213DEE"/>
                </a:solidFill>
                <a:latin typeface="华文宋体"/>
                <a:ea typeface="华文宋体"/>
                <a:cs typeface="华文宋体"/>
                <a:sym typeface="华文宋体"/>
              </a:defRPr>
            </a:pPr>
            <a:r>
              <a:t>三阴交</a:t>
            </a:r>
          </a:p>
        </p:txBody>
      </p:sp>
      <p:sp>
        <p:nvSpPr>
          <p:cNvPr id="904" name="马氏治疗糖尿病常用穴位："/>
          <p:cNvSpPr txBox="1">
            <a:spLocks noGrp="1"/>
          </p:cNvSpPr>
          <p:nvPr>
            <p:ph type="title" idx="4294967295"/>
          </p:nvPr>
        </p:nvSpPr>
        <p:spPr>
          <a:xfrm>
            <a:off x="1093787" y="519112"/>
            <a:ext cx="4802921" cy="768351"/>
          </a:xfrm>
          <a:prstGeom prst="rect">
            <a:avLst/>
          </a:prstGeom>
        </p:spPr>
        <p:txBody>
          <a:bodyPr/>
          <a:lstStyle>
            <a:lvl1pPr>
              <a:defRPr sz="3000">
                <a:solidFill>
                  <a:srgbClr val="EE5637"/>
                </a:solidFill>
                <a:latin typeface="华文细黑"/>
                <a:ea typeface="华文细黑"/>
                <a:cs typeface="华文细黑"/>
                <a:sym typeface="华文细黑"/>
              </a:defRPr>
            </a:lvl1pPr>
          </a:lstStyle>
          <a:p>
            <a:r>
              <a:rPr dirty="0" err="1">
                <a:solidFill>
                  <a:srgbClr val="00B0F0"/>
                </a:solidFill>
              </a:rPr>
              <a:t>马氏治疗糖尿病常用穴位</a:t>
            </a:r>
            <a:r>
              <a:rPr dirty="0">
                <a:solidFill>
                  <a:srgbClr val="00B0F0"/>
                </a:solidFill>
              </a:rPr>
              <a:t>：</a:t>
            </a:r>
            <a:endParaRPr dirty="0">
              <a:solidFill>
                <a:srgbClr val="00B0F0"/>
              </a:solidFill>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按揉百会"/>
          <p:cNvSpPr txBox="1">
            <a:spLocks noGrp="1"/>
          </p:cNvSpPr>
          <p:nvPr>
            <p:ph type="title" idx="4294967295"/>
          </p:nvPr>
        </p:nvSpPr>
        <p:spPr>
          <a:xfrm>
            <a:off x="779462" y="381000"/>
            <a:ext cx="2737461" cy="1044575"/>
          </a:xfrm>
          <a:prstGeom prst="rect">
            <a:avLst/>
          </a:prstGeom>
        </p:spPr>
        <p:txBody>
          <a:bodyPr>
            <a:normAutofit/>
          </a:bodyPr>
          <a:lstStyle>
            <a:lvl1pPr>
              <a:defRPr>
                <a:latin typeface="华文楷体"/>
                <a:ea typeface="华文楷体"/>
                <a:cs typeface="华文楷体"/>
                <a:sym typeface="华文楷体"/>
              </a:defRPr>
            </a:lvl1pPr>
          </a:lstStyle>
          <a:p>
            <a:pPr>
              <a:defRPr>
                <a:latin typeface="Corbel" panose="020B0503020204020204"/>
                <a:ea typeface="Corbel" panose="020B0503020204020204"/>
                <a:cs typeface="Corbel" panose="020B0503020204020204"/>
                <a:sym typeface="Corbel" panose="020B0503020204020204"/>
              </a:defRPr>
            </a:pPr>
            <a:r>
              <a:rPr sz="3000" dirty="0" err="1">
                <a:latin typeface="宋体" panose="02010600030101010101" pitchFamily="2" charset="-122"/>
                <a:ea typeface="宋体" panose="02010600030101010101" pitchFamily="2" charset="-122"/>
                <a:sym typeface="华文楷体"/>
              </a:rPr>
              <a:t>按揉百会</a:t>
            </a:r>
            <a:endParaRPr sz="3000" dirty="0">
              <a:latin typeface="宋体" panose="02010600030101010101" pitchFamily="2" charset="-122"/>
              <a:ea typeface="宋体" panose="02010600030101010101" pitchFamily="2" charset="-122"/>
              <a:sym typeface="华文楷体"/>
            </a:endParaRPr>
          </a:p>
        </p:txBody>
      </p:sp>
      <p:sp>
        <p:nvSpPr>
          <p:cNvPr id="907" name="百会穴位于头顶正中线与两耳尖连线的交叉处，穴居颠顶，联系脑部，是调节大脑功能的要穴。"/>
          <p:cNvSpPr txBox="1">
            <a:spLocks noGrp="1"/>
          </p:cNvSpPr>
          <p:nvPr>
            <p:ph type="body" sz="quarter" idx="4294967295"/>
          </p:nvPr>
        </p:nvSpPr>
        <p:spPr>
          <a:xfrm>
            <a:off x="571500" y="1828800"/>
            <a:ext cx="2643188" cy="4208463"/>
          </a:xfrm>
          <a:prstGeom prst="rect">
            <a:avLst/>
          </a:prstGeom>
        </p:spPr>
        <p:txBody>
          <a:bodyPr/>
          <a:lstStyle>
            <a:lvl1pPr>
              <a:spcBef>
                <a:spcPts val="600"/>
              </a:spcBef>
              <a:buChar char="•"/>
              <a:defRPr sz="2800">
                <a:latin typeface="华文楷体"/>
                <a:ea typeface="华文楷体"/>
                <a:cs typeface="华文楷体"/>
                <a:sym typeface="华文楷体"/>
              </a:defRPr>
            </a:lvl1pPr>
          </a:lstStyle>
          <a:p>
            <a:pPr marL="0" indent="0">
              <a:buNone/>
              <a:defRPr>
                <a:latin typeface="Corbel" panose="020B0503020204020204"/>
                <a:ea typeface="Corbel" panose="020B0503020204020204"/>
                <a:cs typeface="Corbel" panose="020B0503020204020204"/>
                <a:sym typeface="Corbel" panose="020B0503020204020204"/>
              </a:defRPr>
            </a:pPr>
            <a:r>
              <a:rPr dirty="0" err="1">
                <a:latin typeface="华文楷体"/>
                <a:ea typeface="华文楷体"/>
                <a:cs typeface="华文楷体"/>
                <a:sym typeface="华文楷体"/>
              </a:rPr>
              <a:t>百会穴位于头顶正中线与两耳尖连线的交叉处，穴居颠顶，联系脑部，是调节大脑功能的要穴</a:t>
            </a:r>
            <a:r>
              <a:rPr dirty="0">
                <a:latin typeface="华文楷体"/>
                <a:ea typeface="华文楷体"/>
                <a:cs typeface="华文楷体"/>
                <a:sym typeface="华文楷体"/>
              </a:rPr>
              <a:t>。</a:t>
            </a:r>
            <a:endParaRPr dirty="0">
              <a:latin typeface="华文楷体"/>
              <a:ea typeface="华文楷体"/>
              <a:cs typeface="华文楷体"/>
              <a:sym typeface="华文楷体"/>
            </a:endParaRPr>
          </a:p>
        </p:txBody>
      </p:sp>
      <p:pic>
        <p:nvPicPr>
          <p:cNvPr id="908" name="baihui.jpg" descr="baihui.jpg"/>
          <p:cNvPicPr>
            <a:picLocks noChangeAspect="1"/>
          </p:cNvPicPr>
          <p:nvPr/>
        </p:nvPicPr>
        <p:blipFill>
          <a:blip r:embed="rId1"/>
          <a:stretch>
            <a:fillRect/>
          </a:stretch>
        </p:blipFill>
        <p:spPr>
          <a:xfrm>
            <a:off x="4078287" y="1714500"/>
            <a:ext cx="4422776" cy="3857625"/>
          </a:xfrm>
          <a:prstGeom prst="rect">
            <a:avLst/>
          </a:prstGeom>
          <a:ln w="12700">
            <a:miter lim="400000"/>
            <a:headEnd/>
            <a:tailEnd/>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 name="点按膻中"/>
          <p:cNvSpPr txBox="1">
            <a:spLocks noGrp="1"/>
          </p:cNvSpPr>
          <p:nvPr>
            <p:ph type="title" idx="4294967295"/>
          </p:nvPr>
        </p:nvSpPr>
        <p:spPr>
          <a:xfrm>
            <a:off x="779462" y="381000"/>
            <a:ext cx="3229830" cy="1044575"/>
          </a:xfrm>
          <a:prstGeom prst="rect">
            <a:avLst/>
          </a:prstGeom>
        </p:spPr>
        <p:txBody>
          <a:bodyPr>
            <a:normAutofit/>
          </a:bodyPr>
          <a:lstStyle>
            <a:lvl1pPr>
              <a:defRPr>
                <a:latin typeface="华文楷体"/>
                <a:ea typeface="华文楷体"/>
                <a:cs typeface="华文楷体"/>
                <a:sym typeface="华文楷体"/>
              </a:defRPr>
            </a:lvl1pPr>
          </a:lstStyle>
          <a:p>
            <a:pPr>
              <a:defRPr>
                <a:latin typeface="Corbel" panose="020B0503020204020204"/>
                <a:ea typeface="Corbel" panose="020B0503020204020204"/>
                <a:cs typeface="Corbel" panose="020B0503020204020204"/>
                <a:sym typeface="Corbel" panose="020B0503020204020204"/>
              </a:defRPr>
            </a:pPr>
            <a:r>
              <a:rPr sz="3000" dirty="0" err="1">
                <a:latin typeface="宋体" panose="02010600030101010101" pitchFamily="2" charset="-122"/>
                <a:ea typeface="宋体" panose="02010600030101010101" pitchFamily="2" charset="-122"/>
                <a:sym typeface="华文楷体"/>
              </a:rPr>
              <a:t>点按膻中</a:t>
            </a:r>
            <a:endParaRPr sz="3000" dirty="0">
              <a:latin typeface="宋体" panose="02010600030101010101" pitchFamily="2" charset="-122"/>
              <a:ea typeface="宋体" panose="02010600030101010101" pitchFamily="2" charset="-122"/>
              <a:sym typeface="华文楷体"/>
            </a:endParaRPr>
          </a:p>
        </p:txBody>
      </p:sp>
      <p:sp>
        <p:nvSpPr>
          <p:cNvPr id="911" name="膻中穴 在前正中线上，两乳头连线的中点。"/>
          <p:cNvSpPr txBox="1">
            <a:spLocks noGrp="1"/>
          </p:cNvSpPr>
          <p:nvPr>
            <p:ph type="body" sz="quarter" idx="4294967295"/>
          </p:nvPr>
        </p:nvSpPr>
        <p:spPr>
          <a:xfrm>
            <a:off x="779462" y="1828800"/>
            <a:ext cx="1863726" cy="4208463"/>
          </a:xfrm>
          <a:prstGeom prst="rect">
            <a:avLst/>
          </a:prstGeom>
        </p:spPr>
        <p:txBody>
          <a:bodyPr/>
          <a:lstStyle>
            <a:lvl1pPr>
              <a:spcBef>
                <a:spcPts val="600"/>
              </a:spcBef>
              <a:buChar char="•"/>
              <a:defRPr sz="2800">
                <a:latin typeface="华文楷体"/>
                <a:ea typeface="华文楷体"/>
                <a:cs typeface="华文楷体"/>
                <a:sym typeface="华文楷体"/>
              </a:defRPr>
            </a:lvl1pPr>
          </a:lstStyle>
          <a:p>
            <a:pPr marL="0" indent="0">
              <a:buNone/>
              <a:defRPr>
                <a:latin typeface="Corbel" panose="020B0503020204020204"/>
                <a:ea typeface="Corbel" panose="020B0503020204020204"/>
                <a:cs typeface="Corbel" panose="020B0503020204020204"/>
                <a:sym typeface="Corbel" panose="020B0503020204020204"/>
              </a:defRPr>
            </a:pPr>
            <a:r>
              <a:rPr dirty="0" err="1">
                <a:latin typeface="华文楷体"/>
                <a:ea typeface="华文楷体"/>
                <a:cs typeface="华文楷体"/>
                <a:sym typeface="华文楷体"/>
              </a:rPr>
              <a:t>膻中穴</a:t>
            </a:r>
            <a:r>
              <a:rPr dirty="0">
                <a:latin typeface="华文楷体"/>
                <a:ea typeface="华文楷体"/>
                <a:cs typeface="华文楷体"/>
                <a:sym typeface="华文楷体"/>
              </a:rPr>
              <a:t> </a:t>
            </a:r>
            <a:r>
              <a:rPr dirty="0" err="1">
                <a:latin typeface="华文楷体"/>
                <a:ea typeface="华文楷体"/>
                <a:cs typeface="华文楷体"/>
                <a:sym typeface="华文楷体"/>
              </a:rPr>
              <a:t>在前正中线上，两乳头连线的中点</a:t>
            </a:r>
            <a:r>
              <a:rPr dirty="0">
                <a:latin typeface="华文楷体"/>
                <a:ea typeface="华文楷体"/>
                <a:cs typeface="华文楷体"/>
                <a:sym typeface="华文楷体"/>
              </a:rPr>
              <a:t>。</a:t>
            </a:r>
            <a:endParaRPr dirty="0">
              <a:latin typeface="华文楷体"/>
              <a:ea typeface="华文楷体"/>
              <a:cs typeface="华文楷体"/>
              <a:sym typeface="华文楷体"/>
            </a:endParaRPr>
          </a:p>
        </p:txBody>
      </p:sp>
      <p:pic>
        <p:nvPicPr>
          <p:cNvPr id="912" name="膻中穴.jpg" descr="膻中穴.jpg"/>
          <p:cNvPicPr>
            <a:picLocks noChangeAspect="1"/>
          </p:cNvPicPr>
          <p:nvPr/>
        </p:nvPicPr>
        <p:blipFill>
          <a:blip r:embed="rId1"/>
          <a:stretch>
            <a:fillRect/>
          </a:stretch>
        </p:blipFill>
        <p:spPr>
          <a:xfrm>
            <a:off x="2905125" y="1652587"/>
            <a:ext cx="4953000" cy="3990976"/>
          </a:xfrm>
          <a:prstGeom prst="rect">
            <a:avLst/>
          </a:prstGeom>
          <a:ln w="12700">
            <a:miter lim="400000"/>
            <a:headEnd/>
            <a:tailEnd/>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按揉气海"/>
          <p:cNvSpPr txBox="1">
            <a:spLocks noGrp="1"/>
          </p:cNvSpPr>
          <p:nvPr>
            <p:ph type="title" idx="4294967295"/>
          </p:nvPr>
        </p:nvSpPr>
        <p:spPr>
          <a:xfrm>
            <a:off x="779463" y="381000"/>
            <a:ext cx="2092692" cy="1044575"/>
          </a:xfrm>
          <a:prstGeom prst="rect">
            <a:avLst/>
          </a:prstGeom>
        </p:spPr>
        <p:txBody>
          <a:bodyPr>
            <a:normAutofit/>
          </a:bodyPr>
          <a:lstStyle>
            <a:lvl1pPr>
              <a:defRPr>
                <a:latin typeface="华文楷体"/>
                <a:ea typeface="华文楷体"/>
                <a:cs typeface="华文楷体"/>
                <a:sym typeface="华文楷体"/>
              </a:defRPr>
            </a:lvl1pPr>
          </a:lstStyle>
          <a:p>
            <a:pPr>
              <a:defRPr>
                <a:latin typeface="Corbel" panose="020B0503020204020204"/>
                <a:ea typeface="Corbel" panose="020B0503020204020204"/>
                <a:cs typeface="Corbel" panose="020B0503020204020204"/>
                <a:sym typeface="Corbel" panose="020B0503020204020204"/>
              </a:defRPr>
            </a:pPr>
            <a:r>
              <a:rPr sz="3000" dirty="0" err="1">
                <a:latin typeface="宋体" panose="02010600030101010101" pitchFamily="2" charset="-122"/>
                <a:ea typeface="宋体" panose="02010600030101010101" pitchFamily="2" charset="-122"/>
                <a:sym typeface="华文楷体"/>
              </a:rPr>
              <a:t>按揉气海</a:t>
            </a:r>
            <a:endParaRPr sz="3000" dirty="0">
              <a:latin typeface="宋体" panose="02010600030101010101" pitchFamily="2" charset="-122"/>
              <a:ea typeface="宋体" panose="02010600030101010101" pitchFamily="2" charset="-122"/>
              <a:sym typeface="华文楷体"/>
            </a:endParaRPr>
          </a:p>
        </p:txBody>
      </p:sp>
      <p:sp>
        <p:nvSpPr>
          <p:cNvPr id="915" name="气海穴位于下腹部，前正中线上，当脐中下1.5寸。"/>
          <p:cNvSpPr txBox="1">
            <a:spLocks noGrp="1"/>
          </p:cNvSpPr>
          <p:nvPr>
            <p:ph type="body" sz="quarter" idx="4294967295"/>
          </p:nvPr>
        </p:nvSpPr>
        <p:spPr>
          <a:xfrm>
            <a:off x="779462" y="1828800"/>
            <a:ext cx="3216276" cy="2536825"/>
          </a:xfrm>
          <a:prstGeom prst="rect">
            <a:avLst/>
          </a:prstGeom>
        </p:spPr>
        <p:txBody>
          <a:bodyPr/>
          <a:lstStyle/>
          <a:p>
            <a:pPr marL="0" indent="0">
              <a:spcBef>
                <a:spcPts val="600"/>
              </a:spcBef>
              <a:buNone/>
              <a:defRPr sz="2800"/>
            </a:pPr>
            <a:r>
              <a:rPr dirty="0">
                <a:latin typeface="华文楷体"/>
                <a:ea typeface="华文楷体"/>
                <a:cs typeface="华文楷体"/>
                <a:sym typeface="华文楷体"/>
              </a:rPr>
              <a:t>气海穴位于下腹部，前正中线上，当脐中下</a:t>
            </a:r>
            <a:r>
              <a:rPr dirty="0"/>
              <a:t>1.5</a:t>
            </a:r>
            <a:r>
              <a:rPr dirty="0">
                <a:latin typeface="华文楷体"/>
                <a:ea typeface="华文楷体"/>
                <a:cs typeface="华文楷体"/>
                <a:sym typeface="华文楷体"/>
              </a:rPr>
              <a:t>寸。</a:t>
            </a:r>
            <a:endParaRPr dirty="0">
              <a:latin typeface="华文楷体"/>
              <a:ea typeface="华文楷体"/>
              <a:cs typeface="华文楷体"/>
              <a:sym typeface="华文楷体"/>
            </a:endParaRPr>
          </a:p>
        </p:txBody>
      </p:sp>
      <p:pic>
        <p:nvPicPr>
          <p:cNvPr id="916" name="qihai.jpg" descr="qihai.jpg"/>
          <p:cNvPicPr>
            <a:picLocks noChangeAspect="1"/>
          </p:cNvPicPr>
          <p:nvPr/>
        </p:nvPicPr>
        <p:blipFill>
          <a:blip r:embed="rId1"/>
          <a:stretch>
            <a:fillRect/>
          </a:stretch>
        </p:blipFill>
        <p:spPr>
          <a:xfrm>
            <a:off x="900112" y="3635375"/>
            <a:ext cx="3835401" cy="3222625"/>
          </a:xfrm>
          <a:prstGeom prst="rect">
            <a:avLst/>
          </a:prstGeom>
          <a:ln w="12700">
            <a:miter lim="400000"/>
            <a:headEnd/>
            <a:tailEnd/>
          </a:ln>
        </p:spPr>
      </p:pic>
      <p:pic>
        <p:nvPicPr>
          <p:cNvPr id="917" name="qihai.jpg" descr="qihai.jpg"/>
          <p:cNvPicPr>
            <a:picLocks noChangeAspect="1"/>
          </p:cNvPicPr>
          <p:nvPr/>
        </p:nvPicPr>
        <p:blipFill>
          <a:blip r:embed="rId2"/>
          <a:stretch>
            <a:fillRect/>
          </a:stretch>
        </p:blipFill>
        <p:spPr>
          <a:xfrm>
            <a:off x="4143375" y="928687"/>
            <a:ext cx="4762500" cy="4467226"/>
          </a:xfrm>
          <a:prstGeom prst="rect">
            <a:avLst/>
          </a:prstGeom>
          <a:ln w="12700">
            <a:miter lim="400000"/>
            <a:headEnd/>
            <a:tailEnd/>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9" name="点按关元"/>
          <p:cNvSpPr txBox="1">
            <a:spLocks noGrp="1"/>
          </p:cNvSpPr>
          <p:nvPr>
            <p:ph type="title" idx="4294967295"/>
          </p:nvPr>
        </p:nvSpPr>
        <p:spPr>
          <a:xfrm>
            <a:off x="779462" y="381000"/>
            <a:ext cx="2503000" cy="1044575"/>
          </a:xfrm>
          <a:prstGeom prst="rect">
            <a:avLst/>
          </a:prstGeom>
        </p:spPr>
        <p:txBody>
          <a:bodyPr>
            <a:normAutofit/>
          </a:bodyPr>
          <a:lstStyle>
            <a:lvl1pPr>
              <a:defRPr>
                <a:latin typeface="华文楷体"/>
                <a:ea typeface="华文楷体"/>
                <a:cs typeface="华文楷体"/>
                <a:sym typeface="华文楷体"/>
              </a:defRPr>
            </a:lvl1pPr>
          </a:lstStyle>
          <a:p>
            <a:pPr>
              <a:defRPr>
                <a:latin typeface="Corbel" panose="020B0503020204020204"/>
                <a:ea typeface="Corbel" panose="020B0503020204020204"/>
                <a:cs typeface="Corbel" panose="020B0503020204020204"/>
                <a:sym typeface="Corbel" panose="020B0503020204020204"/>
              </a:defRPr>
            </a:pPr>
            <a:r>
              <a:rPr sz="3000" dirty="0" err="1">
                <a:latin typeface="宋体" panose="02010600030101010101" pitchFamily="2" charset="-122"/>
                <a:ea typeface="宋体" panose="02010600030101010101" pitchFamily="2" charset="-122"/>
                <a:sym typeface="华文楷体"/>
              </a:rPr>
              <a:t>点按关元</a:t>
            </a:r>
            <a:endParaRPr sz="3000" dirty="0">
              <a:latin typeface="宋体" panose="02010600030101010101" pitchFamily="2" charset="-122"/>
              <a:ea typeface="宋体" panose="02010600030101010101" pitchFamily="2" charset="-122"/>
              <a:sym typeface="华文楷体"/>
            </a:endParaRPr>
          </a:p>
        </p:txBody>
      </p:sp>
      <p:sp>
        <p:nvSpPr>
          <p:cNvPr id="920" name="关元穴于下腹部，前正中线上，当脐中下3寸。"/>
          <p:cNvSpPr txBox="1">
            <a:spLocks noGrp="1"/>
          </p:cNvSpPr>
          <p:nvPr>
            <p:ph type="body" sz="quarter" idx="4294967295"/>
          </p:nvPr>
        </p:nvSpPr>
        <p:spPr>
          <a:xfrm>
            <a:off x="779462" y="1828800"/>
            <a:ext cx="3360738" cy="1816100"/>
          </a:xfrm>
          <a:prstGeom prst="rect">
            <a:avLst/>
          </a:prstGeom>
        </p:spPr>
        <p:txBody>
          <a:bodyPr/>
          <a:lstStyle/>
          <a:p>
            <a:pPr marL="0" indent="0">
              <a:spcBef>
                <a:spcPts val="600"/>
              </a:spcBef>
              <a:buNone/>
              <a:defRPr sz="2800"/>
            </a:pPr>
            <a:r>
              <a:rPr dirty="0">
                <a:latin typeface="华文楷体"/>
                <a:ea typeface="华文楷体"/>
                <a:cs typeface="华文楷体"/>
                <a:sym typeface="华文楷体"/>
              </a:rPr>
              <a:t>关元穴于下腹部，前正中线上，当脐中下</a:t>
            </a:r>
            <a:r>
              <a:rPr dirty="0"/>
              <a:t>3</a:t>
            </a:r>
            <a:r>
              <a:rPr dirty="0">
                <a:latin typeface="华文楷体"/>
                <a:ea typeface="华文楷体"/>
                <a:cs typeface="华文楷体"/>
                <a:sym typeface="华文楷体"/>
              </a:rPr>
              <a:t>寸。</a:t>
            </a:r>
            <a:endParaRPr dirty="0">
              <a:latin typeface="华文楷体"/>
              <a:ea typeface="华文楷体"/>
              <a:cs typeface="华文楷体"/>
              <a:sym typeface="华文楷体"/>
            </a:endParaRPr>
          </a:p>
        </p:txBody>
      </p:sp>
      <p:pic>
        <p:nvPicPr>
          <p:cNvPr id="921" name="guanyuan.jpg" descr="guanyuan.jpg"/>
          <p:cNvPicPr>
            <a:picLocks noChangeAspect="1"/>
          </p:cNvPicPr>
          <p:nvPr/>
        </p:nvPicPr>
        <p:blipFill>
          <a:blip r:embed="rId1"/>
          <a:stretch>
            <a:fillRect/>
          </a:stretch>
        </p:blipFill>
        <p:spPr>
          <a:xfrm>
            <a:off x="2370137" y="3573462"/>
            <a:ext cx="3759201" cy="2936876"/>
          </a:xfrm>
          <a:prstGeom prst="rect">
            <a:avLst/>
          </a:prstGeom>
          <a:ln w="12700">
            <a:miter lim="400000"/>
            <a:headEnd/>
            <a:tailEnd/>
          </a:ln>
        </p:spPr>
      </p:pic>
      <p:pic>
        <p:nvPicPr>
          <p:cNvPr id="922" name="guanyuan.jpg" descr="guanyuan.jpg"/>
          <p:cNvPicPr>
            <a:picLocks noChangeAspect="1"/>
          </p:cNvPicPr>
          <p:nvPr/>
        </p:nvPicPr>
        <p:blipFill>
          <a:blip r:embed="rId2"/>
          <a:stretch>
            <a:fillRect/>
          </a:stretch>
        </p:blipFill>
        <p:spPr>
          <a:xfrm>
            <a:off x="5500687" y="857250"/>
            <a:ext cx="3387726" cy="4108450"/>
          </a:xfrm>
          <a:prstGeom prst="rect">
            <a:avLst/>
          </a:prstGeom>
          <a:ln w="12700">
            <a:miter lim="400000"/>
            <a:headEnd/>
            <a:tailEnd/>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 name="按压足三里"/>
          <p:cNvSpPr txBox="1"/>
          <p:nvPr/>
        </p:nvSpPr>
        <p:spPr>
          <a:xfrm>
            <a:off x="5207029" y="248961"/>
            <a:ext cx="96780" cy="527603"/>
          </a:xfrm>
          <a:prstGeom prst="rect">
            <a:avLst/>
          </a:prstGeom>
          <a:noFill/>
          <a:ln w="12700" cap="flat">
            <a:noFill/>
            <a:miter lim="400000"/>
          </a:ln>
          <a:effectLst/>
        </p:spPr>
        <p:txBody>
          <a:bodyPr wrap="none" lIns="47890" tIns="47890" rIns="47890" bIns="47890" numCol="1" anchor="ctr">
            <a:spAutoFit/>
          </a:bodyPr>
          <a:lstStyle>
            <a:lvl1pPr defTabSz="956945">
              <a:spcBef>
                <a:spcPts val="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pPr>
              <a:defRPr>
                <a:latin typeface="+mj-lt"/>
                <a:ea typeface="+mj-ea"/>
                <a:cs typeface="+mj-cs"/>
                <a:sym typeface="Calibri" panose="020F0502020204030204"/>
              </a:defRPr>
            </a:pPr>
            <a:endParaRPr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pic>
        <p:nvPicPr>
          <p:cNvPr id="927" name="C:\Users\Zhao Jin\Desktop\2010052402182100.jpg" descr="C:\Users\Zhao Jin\Desktop\2010052402182100.jpg"/>
          <p:cNvPicPr>
            <a:picLocks noChangeAspect="1"/>
          </p:cNvPicPr>
          <p:nvPr/>
        </p:nvPicPr>
        <p:blipFill>
          <a:blip r:embed="rId1"/>
          <a:stretch>
            <a:fillRect/>
          </a:stretch>
        </p:blipFill>
        <p:spPr>
          <a:xfrm>
            <a:off x="5219700" y="908050"/>
            <a:ext cx="3835400" cy="5272088"/>
          </a:xfrm>
          <a:prstGeom prst="rect">
            <a:avLst/>
          </a:prstGeom>
          <a:ln w="12700">
            <a:miter lim="400000"/>
            <a:headEnd/>
            <a:tailEnd/>
          </a:ln>
        </p:spPr>
      </p:pic>
      <p:sp>
        <p:nvSpPr>
          <p:cNvPr id="928" name="足三里，在小腿前外侧，当犊鼻下3寸，距胫骨前缘一横指（中指）。"/>
          <p:cNvSpPr txBox="1"/>
          <p:nvPr/>
        </p:nvSpPr>
        <p:spPr>
          <a:xfrm>
            <a:off x="1282699" y="1382553"/>
            <a:ext cx="3289301" cy="2161541"/>
          </a:xfrm>
          <a:prstGeom prst="rect">
            <a:avLst/>
          </a:prstGeom>
          <a:ln w="12700">
            <a:miter lim="400000"/>
          </a:ln>
        </p:spPr>
        <p:txBody>
          <a:bodyPr lIns="45719" rIns="45719" anchor="ctr">
            <a:spAutoFit/>
          </a:bodyPr>
          <a:lstStyle/>
          <a:p>
            <a:pPr>
              <a:spcBef>
                <a:spcPts val="0"/>
              </a:spcBef>
              <a:defRPr sz="2800">
                <a:latin typeface="+mj-lt"/>
                <a:ea typeface="+mj-ea"/>
                <a:cs typeface="+mj-cs"/>
                <a:sym typeface="Calibri" panose="020F0502020204030204"/>
              </a:defRPr>
            </a:pPr>
            <a:r>
              <a:rPr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足三里，在小腿前外侧，当犊鼻下</a:t>
            </a:r>
            <a:r>
              <a:rPr dirty="0"/>
              <a:t>3</a:t>
            </a:r>
            <a:r>
              <a:rPr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寸，距胫骨前缘一横指（中指）。</a:t>
            </a:r>
            <a:br>
              <a:rPr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br>
            <a:endParaRPr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pic>
        <p:nvPicPr>
          <p:cNvPr id="929" name="ST36zusanli.jpg" descr="ST36zusanli.jpg"/>
          <p:cNvPicPr>
            <a:picLocks noChangeAspect="1"/>
          </p:cNvPicPr>
          <p:nvPr/>
        </p:nvPicPr>
        <p:blipFill>
          <a:blip r:embed="rId2"/>
          <a:srcRect t="13003" b="13003"/>
          <a:stretch>
            <a:fillRect/>
          </a:stretch>
        </p:blipFill>
        <p:spPr>
          <a:xfrm>
            <a:off x="73025" y="3284537"/>
            <a:ext cx="5738813" cy="3184526"/>
          </a:xfrm>
          <a:prstGeom prst="rect">
            <a:avLst/>
          </a:prstGeom>
          <a:ln w="12700">
            <a:miter lim="400000"/>
            <a:headEnd/>
            <a:tailEnd/>
          </a:ln>
        </p:spPr>
      </p:pic>
      <p:sp>
        <p:nvSpPr>
          <p:cNvPr id="2" name="文本框 1"/>
          <p:cNvSpPr txBox="1"/>
          <p:nvPr/>
        </p:nvSpPr>
        <p:spPr>
          <a:xfrm>
            <a:off x="515815" y="351692"/>
            <a:ext cx="2778370"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zh-CN" altLang="en-US" sz="3000" b="1"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按压足三里</a:t>
            </a:r>
            <a:endParaRPr lang="zh-CN" altLang="en-US" sz="3000" b="1"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自我介绍"/>
          <p:cNvSpPr txBox="1">
            <a:spLocks noGrp="1"/>
          </p:cNvSpPr>
          <p:nvPr>
            <p:ph type="title" idx="4294967295"/>
          </p:nvPr>
        </p:nvSpPr>
        <p:spPr>
          <a:xfrm>
            <a:off x="188118" y="298083"/>
            <a:ext cx="3012282" cy="621173"/>
          </a:xfrm>
          <a:prstGeom prst="rect">
            <a:avLst/>
          </a:prstGeom>
        </p:spPr>
        <p:txBody>
          <a:bodyPr/>
          <a:lstStyle/>
          <a:p>
            <a:pPr>
              <a:defRPr sz="3000">
                <a:solidFill>
                  <a:srgbClr val="FF0000"/>
                </a:solidFill>
                <a:latin typeface="华文细黑"/>
                <a:ea typeface="华文细黑"/>
                <a:cs typeface="华文细黑"/>
                <a:sym typeface="华文细黑"/>
              </a:defRPr>
            </a:pPr>
            <a:r>
              <a:rPr dirty="0" err="1"/>
              <a:t>自我介绍</a:t>
            </a:r>
            <a:r>
              <a:rPr dirty="0">
                <a:solidFill>
                  <a:srgbClr val="000000"/>
                </a:solidFill>
              </a:rPr>
              <a:t>             </a:t>
            </a:r>
            <a:endParaRPr dirty="0">
              <a:solidFill>
                <a:srgbClr val="000000"/>
              </a:solidFill>
            </a:endParaRPr>
          </a:p>
        </p:txBody>
      </p:sp>
      <p:sp>
        <p:nvSpPr>
          <p:cNvPr id="96" name="出生中医世家，自幼随祖父及父亲学习中医中药；…"/>
          <p:cNvSpPr txBox="1">
            <a:spLocks noGrp="1"/>
          </p:cNvSpPr>
          <p:nvPr>
            <p:ph type="body" idx="4294967295"/>
          </p:nvPr>
        </p:nvSpPr>
        <p:spPr>
          <a:xfrm>
            <a:off x="188118" y="993393"/>
            <a:ext cx="8767763" cy="3039345"/>
          </a:xfrm>
          <a:prstGeom prst="rect">
            <a:avLst/>
          </a:prstGeom>
        </p:spPr>
        <p:txBody>
          <a:bodyPr>
            <a:normAutofit/>
          </a:bodyPr>
          <a:lstStyle/>
          <a:p>
            <a:pPr marL="0" indent="0" defTabSz="831850">
              <a:spcBef>
                <a:spcPts val="400"/>
              </a:spcBef>
              <a:buNone/>
              <a:defRPr sz="1820" b="1">
                <a:solidFill>
                  <a:srgbClr val="000000"/>
                </a:solidFill>
              </a:defRPr>
            </a:pPr>
            <a:r>
              <a:rPr sz="1800" b="0" dirty="0" err="1">
                <a:latin typeface="Arial Unicode MS" panose="020B0604020202020204" pitchFamily="34" charset="-128"/>
                <a:ea typeface="宋体" panose="02010600030101010101" pitchFamily="2" charset="-122"/>
                <a:cs typeface="华文楷体"/>
                <a:sym typeface="华文楷体"/>
              </a:rPr>
              <a:t>出生中医世家，宁夏医学院中医本科毕业后留校任教</a:t>
            </a:r>
            <a:r>
              <a:rPr sz="1800" b="0" dirty="0">
                <a:latin typeface="Arial Unicode MS" panose="020B0604020202020204" pitchFamily="34" charset="-128"/>
                <a:ea typeface="宋体" panose="02010600030101010101" pitchFamily="2" charset="-122"/>
                <a:cs typeface="华文楷体"/>
                <a:sym typeface="华文楷体"/>
              </a:rPr>
              <a:t>；</a:t>
            </a:r>
            <a:endParaRPr sz="1800" b="0" dirty="0">
              <a:latin typeface="Arial Unicode MS" panose="020B0604020202020204" pitchFamily="34" charset="-128"/>
              <a:ea typeface="宋体" panose="02010600030101010101" pitchFamily="2" charset="-122"/>
              <a:cs typeface="华文楷体"/>
              <a:sym typeface="华文楷体"/>
            </a:endParaRPr>
          </a:p>
          <a:p>
            <a:pPr marL="0" indent="0" defTabSz="831850">
              <a:spcBef>
                <a:spcPts val="400"/>
              </a:spcBef>
              <a:buNone/>
              <a:defRPr sz="1820" b="1">
                <a:solidFill>
                  <a:srgbClr val="000000"/>
                </a:solidFill>
              </a:defRPr>
            </a:pPr>
            <a:r>
              <a:rPr sz="1800" dirty="0">
                <a:latin typeface="Arial Unicode MS" panose="020B0604020202020204" pitchFamily="34" charset="-128"/>
                <a:ea typeface="宋体" panose="02010600030101010101" pitchFamily="2" charset="-122"/>
              </a:rPr>
              <a:t>1998</a:t>
            </a:r>
            <a:r>
              <a:rPr sz="1800" b="0" dirty="0">
                <a:latin typeface="Arial Unicode MS" panose="020B0604020202020204" pitchFamily="34" charset="-128"/>
                <a:ea typeface="宋体" panose="02010600030101010101" pitchFamily="2" charset="-122"/>
                <a:cs typeface="华文楷体"/>
                <a:sym typeface="华文楷体"/>
              </a:rPr>
              <a:t>年赴日，先后在东京大学及筑波大学学习和工作；科研之余分别在辽宁、北京、黑龙江、南京等中医药大学日本校从事中医药教学工作，积累日文讲稿逾</a:t>
            </a:r>
            <a:r>
              <a:rPr sz="1800" dirty="0">
                <a:latin typeface="Arial Unicode MS" panose="020B0604020202020204" pitchFamily="34" charset="-128"/>
                <a:ea typeface="宋体" panose="02010600030101010101" pitchFamily="2" charset="-122"/>
              </a:rPr>
              <a:t>200</a:t>
            </a:r>
            <a:r>
              <a:rPr sz="1800" b="0" dirty="0">
                <a:latin typeface="Arial Unicode MS" panose="020B0604020202020204" pitchFamily="34" charset="-128"/>
                <a:ea typeface="宋体" panose="02010600030101010101" pitchFamily="2" charset="-122"/>
                <a:cs typeface="华文楷体"/>
                <a:sym typeface="华文楷体"/>
              </a:rPr>
              <a:t>万字；</a:t>
            </a:r>
            <a:endParaRPr sz="1800" b="0" dirty="0">
              <a:latin typeface="Arial Unicode MS" panose="020B0604020202020204" pitchFamily="34" charset="-128"/>
              <a:ea typeface="宋体" panose="02010600030101010101" pitchFamily="2" charset="-122"/>
              <a:cs typeface="华文楷体"/>
              <a:sym typeface="华文楷体"/>
            </a:endParaRPr>
          </a:p>
          <a:p>
            <a:pPr marL="0" indent="0" defTabSz="831850">
              <a:spcBef>
                <a:spcPts val="400"/>
              </a:spcBef>
              <a:buNone/>
              <a:defRPr sz="1820" b="1">
                <a:solidFill>
                  <a:srgbClr val="000000"/>
                </a:solidFill>
              </a:defRPr>
            </a:pPr>
            <a:r>
              <a:rPr sz="1800" b="0" dirty="0">
                <a:latin typeface="Arial Unicode MS" panose="020B0604020202020204" pitchFamily="34" charset="-128"/>
                <a:ea typeface="宋体" panose="02010600030101010101" pitchFamily="2" charset="-122"/>
                <a:cs typeface="华文楷体"/>
                <a:sym typeface="华文楷体"/>
              </a:rPr>
              <a:t>有感于国外西医学者对中医药的误解和滥用，</a:t>
            </a:r>
            <a:r>
              <a:rPr sz="1800" dirty="0">
                <a:latin typeface="Arial Unicode MS" panose="020B0604020202020204" pitchFamily="34" charset="-128"/>
                <a:ea typeface="宋体" panose="02010600030101010101" pitchFamily="2" charset="-122"/>
              </a:rPr>
              <a:t>2006</a:t>
            </a:r>
            <a:r>
              <a:rPr sz="1800" b="0" dirty="0">
                <a:latin typeface="Arial Unicode MS" panose="020B0604020202020204" pitchFamily="34" charset="-128"/>
                <a:ea typeface="宋体" panose="02010600030101010101" pitchFamily="2" charset="-122"/>
                <a:cs typeface="华文楷体"/>
                <a:sym typeface="华文楷体"/>
              </a:rPr>
              <a:t>年创业，从事对日中医药教育；</a:t>
            </a:r>
            <a:endParaRPr sz="1800" b="0" dirty="0">
              <a:latin typeface="Arial Unicode MS" panose="020B0604020202020204" pitchFamily="34" charset="-128"/>
              <a:ea typeface="宋体" panose="02010600030101010101" pitchFamily="2" charset="-122"/>
              <a:cs typeface="华文楷体"/>
              <a:sym typeface="华文楷体"/>
            </a:endParaRPr>
          </a:p>
          <a:p>
            <a:pPr marL="0" indent="0" defTabSz="831850">
              <a:spcBef>
                <a:spcPts val="400"/>
              </a:spcBef>
              <a:buNone/>
              <a:defRPr sz="1820" b="1">
                <a:solidFill>
                  <a:srgbClr val="000000"/>
                </a:solidFill>
              </a:defRPr>
            </a:pPr>
            <a:r>
              <a:rPr sz="1800" dirty="0">
                <a:latin typeface="Arial Unicode MS" panose="020B0604020202020204" pitchFamily="34" charset="-128"/>
                <a:ea typeface="宋体" panose="02010600030101010101" pitchFamily="2" charset="-122"/>
              </a:rPr>
              <a:t>2008</a:t>
            </a:r>
            <a:r>
              <a:rPr sz="1800" b="0" dirty="0">
                <a:latin typeface="Arial Unicode MS" panose="020B0604020202020204" pitchFamily="34" charset="-128"/>
                <a:ea typeface="宋体" panose="02010600030101010101" pitchFamily="2" charset="-122"/>
                <a:cs typeface="华文楷体"/>
                <a:sym typeface="华文楷体"/>
              </a:rPr>
              <a:t>年参加我国科技部</a:t>
            </a:r>
            <a:r>
              <a:rPr sz="1800" dirty="0">
                <a:latin typeface="Arial Unicode MS" panose="020B0604020202020204" pitchFamily="34" charset="-128"/>
                <a:ea typeface="宋体" panose="02010600030101010101" pitchFamily="2" charset="-122"/>
              </a:rPr>
              <a:t>,</a:t>
            </a:r>
            <a:r>
              <a:rPr sz="1800" b="0" dirty="0">
                <a:latin typeface="Arial Unicode MS" panose="020B0604020202020204" pitchFamily="34" charset="-128"/>
                <a:ea typeface="宋体" panose="02010600030101010101" pitchFamily="2" charset="-122"/>
                <a:cs typeface="华文楷体"/>
                <a:sym typeface="华文楷体"/>
              </a:rPr>
              <a:t>教育部联合举办的</a:t>
            </a:r>
            <a:r>
              <a:rPr sz="1800" dirty="0">
                <a:latin typeface="Arial Unicode MS" panose="020B0604020202020204" pitchFamily="34" charset="-128"/>
                <a:ea typeface="宋体" panose="02010600030101010101" pitchFamily="2" charset="-122"/>
              </a:rPr>
              <a:t>“</a:t>
            </a:r>
            <a:r>
              <a:rPr sz="1800" b="0" dirty="0">
                <a:latin typeface="Arial Unicode MS" panose="020B0604020202020204" pitchFamily="34" charset="-128"/>
                <a:ea typeface="宋体" panose="02010600030101010101" pitchFamily="2" charset="-122"/>
                <a:cs typeface="华文楷体"/>
                <a:sym typeface="华文楷体"/>
              </a:rPr>
              <a:t>春晖杯</a:t>
            </a:r>
            <a:r>
              <a:rPr sz="1800" dirty="0">
                <a:latin typeface="Arial Unicode MS" panose="020B0604020202020204" pitchFamily="34" charset="-128"/>
                <a:ea typeface="宋体" panose="02010600030101010101" pitchFamily="2" charset="-122"/>
              </a:rPr>
              <a:t>”</a:t>
            </a:r>
            <a:r>
              <a:rPr sz="1800" b="0" dirty="0">
                <a:latin typeface="Arial Unicode MS" panose="020B0604020202020204" pitchFamily="34" charset="-128"/>
                <a:ea typeface="宋体" panose="02010600030101010101" pitchFamily="2" charset="-122"/>
                <a:cs typeface="华文楷体"/>
                <a:sym typeface="华文楷体"/>
              </a:rPr>
              <a:t>留学人员创业创新大赛并获得一等奖；同年获得无锡市风险投资，启动中医药网络教育项目；</a:t>
            </a:r>
            <a:endParaRPr sz="1800" b="0" dirty="0">
              <a:latin typeface="Arial Unicode MS" panose="020B0604020202020204" pitchFamily="34" charset="-128"/>
              <a:ea typeface="宋体" panose="02010600030101010101" pitchFamily="2" charset="-122"/>
              <a:cs typeface="华文楷体"/>
              <a:sym typeface="华文楷体"/>
            </a:endParaRPr>
          </a:p>
          <a:p>
            <a:pPr marL="0" indent="0" defTabSz="831850">
              <a:spcBef>
                <a:spcPts val="400"/>
              </a:spcBef>
              <a:buNone/>
              <a:defRPr sz="1820" b="1">
                <a:solidFill>
                  <a:srgbClr val="000000"/>
                </a:solidFill>
              </a:defRPr>
            </a:pPr>
            <a:r>
              <a:rPr sz="1800" b="0" dirty="0">
                <a:latin typeface="Arial Unicode MS" panose="020B0604020202020204" pitchFamily="34" charset="-128"/>
                <a:ea typeface="宋体" panose="02010600030101010101" pitchFamily="2" charset="-122"/>
                <a:cs typeface="华文楷体"/>
                <a:sym typeface="华文楷体"/>
              </a:rPr>
              <a:t>至今共发表英文论文</a:t>
            </a:r>
            <a:r>
              <a:rPr sz="1800" dirty="0">
                <a:latin typeface="Arial Unicode MS" panose="020B0604020202020204" pitchFamily="34" charset="-128"/>
                <a:ea typeface="宋体" panose="02010600030101010101" pitchFamily="2" charset="-122"/>
              </a:rPr>
              <a:t>12</a:t>
            </a:r>
            <a:r>
              <a:rPr sz="1800" b="0" dirty="0">
                <a:latin typeface="Arial Unicode MS" panose="020B0604020202020204" pitchFamily="34" charset="-128"/>
                <a:ea typeface="宋体" panose="02010600030101010101" pitchFamily="2" charset="-122"/>
                <a:cs typeface="华文楷体"/>
                <a:sym typeface="华文楷体"/>
              </a:rPr>
              <a:t>篇，日文论文计</a:t>
            </a:r>
            <a:r>
              <a:rPr sz="1800" dirty="0">
                <a:latin typeface="Arial Unicode MS" panose="020B0604020202020204" pitchFamily="34" charset="-128"/>
                <a:ea typeface="宋体" panose="02010600030101010101" pitchFamily="2" charset="-122"/>
              </a:rPr>
              <a:t>3</a:t>
            </a:r>
            <a:r>
              <a:rPr sz="1800" b="0" dirty="0">
                <a:latin typeface="Arial Unicode MS" panose="020B0604020202020204" pitchFamily="34" charset="-128"/>
                <a:ea typeface="宋体" panose="02010600030101010101" pitchFamily="2" charset="-122"/>
                <a:cs typeface="华文楷体"/>
                <a:sym typeface="华文楷体"/>
              </a:rPr>
              <a:t>篇；中文论文计</a:t>
            </a:r>
            <a:r>
              <a:rPr lang="en-US" altLang="zh-CN" sz="1800" b="0" dirty="0">
                <a:latin typeface="Arial Unicode MS" panose="020B0604020202020204" pitchFamily="34" charset="-128"/>
                <a:ea typeface="宋体" panose="02010600030101010101" pitchFamily="2" charset="-122"/>
                <a:cs typeface="华文楷体"/>
                <a:sym typeface="华文楷体"/>
              </a:rPr>
              <a:t>4</a:t>
            </a:r>
            <a:r>
              <a:rPr sz="1800" b="0" dirty="0">
                <a:latin typeface="Arial Unicode MS" panose="020B0604020202020204" pitchFamily="34" charset="-128"/>
                <a:ea typeface="宋体" panose="02010600030101010101" pitchFamily="2" charset="-122"/>
                <a:cs typeface="华文楷体"/>
                <a:sym typeface="华文楷体"/>
              </a:rPr>
              <a:t>篇；获得软件著作权</a:t>
            </a:r>
            <a:r>
              <a:rPr sz="1800" dirty="0">
                <a:latin typeface="Arial Unicode MS" panose="020B0604020202020204" pitchFamily="34" charset="-128"/>
                <a:ea typeface="宋体" panose="02010600030101010101" pitchFamily="2" charset="-122"/>
              </a:rPr>
              <a:t>2</a:t>
            </a:r>
            <a:r>
              <a:rPr sz="1800" b="0" dirty="0">
                <a:latin typeface="Arial Unicode MS" panose="020B0604020202020204" pitchFamily="34" charset="-128"/>
                <a:ea typeface="宋体" panose="02010600030101010101" pitchFamily="2" charset="-122"/>
                <a:cs typeface="华文楷体"/>
                <a:sym typeface="华文楷体"/>
              </a:rPr>
              <a:t>项，持有推拿治疗糖尿病专有技术。出版中医专业书籍</a:t>
            </a:r>
            <a:r>
              <a:rPr lang="en-US" altLang="zh-CN" sz="1800" b="0" dirty="0">
                <a:latin typeface="Arial Unicode MS" panose="020B0604020202020204" pitchFamily="34" charset="-128"/>
                <a:ea typeface="宋体" panose="02010600030101010101" pitchFamily="2" charset="-122"/>
                <a:cs typeface="华文楷体"/>
                <a:sym typeface="华文楷体"/>
              </a:rPr>
              <a:t>3</a:t>
            </a:r>
            <a:r>
              <a:rPr sz="1800" b="0" dirty="0">
                <a:latin typeface="Arial Unicode MS" panose="020B0604020202020204" pitchFamily="34" charset="-128"/>
                <a:ea typeface="宋体" panose="02010600030101010101" pitchFamily="2" charset="-122"/>
                <a:cs typeface="华文楷体"/>
                <a:sym typeface="华文楷体"/>
              </a:rPr>
              <a:t>册。</a:t>
            </a:r>
            <a:endParaRPr sz="1800" b="0" dirty="0">
              <a:latin typeface="Arial Unicode MS" panose="020B0604020202020204" pitchFamily="34" charset="-128"/>
              <a:ea typeface="宋体" panose="02010600030101010101" pitchFamily="2" charset="-122"/>
              <a:cs typeface="华文楷体"/>
              <a:sym typeface="华文楷体"/>
            </a:endParaRPr>
          </a:p>
          <a:p>
            <a:pPr marL="0" indent="0" defTabSz="831850">
              <a:spcBef>
                <a:spcPts val="400"/>
              </a:spcBef>
              <a:buNone/>
              <a:defRPr sz="1820" b="1">
                <a:solidFill>
                  <a:srgbClr val="000000"/>
                </a:solidFill>
              </a:defRPr>
            </a:pPr>
            <a:r>
              <a:rPr lang="en-US" altLang="zh-CN" sz="1800" b="0" dirty="0">
                <a:latin typeface="Arial Unicode MS" panose="020B0604020202020204" pitchFamily="34" charset="-128"/>
                <a:ea typeface="宋体" panose="02010600030101010101" pitchFamily="2" charset="-122"/>
                <a:cs typeface="华文楷体"/>
                <a:sym typeface="华文楷体"/>
              </a:rPr>
              <a:t>2017</a:t>
            </a:r>
            <a:r>
              <a:rPr lang="zh-CN" altLang="en-US" sz="1800" b="0" dirty="0">
                <a:latin typeface="Arial Unicode MS" panose="020B0604020202020204" pitchFamily="34" charset="-128"/>
                <a:ea typeface="宋体" panose="02010600030101010101" pitchFamily="2" charset="-122"/>
                <a:cs typeface="华文楷体"/>
                <a:sym typeface="华文楷体"/>
              </a:rPr>
              <a:t>年起，带领团队开发基于中医穴位刺激的睡眠管理智能设备。</a:t>
            </a:r>
            <a:endParaRPr sz="1800" b="0" dirty="0">
              <a:latin typeface="Arial Unicode MS" panose="020B0604020202020204" pitchFamily="34" charset="-128"/>
              <a:ea typeface="宋体" panose="02010600030101010101" pitchFamily="2" charset="-122"/>
              <a:cs typeface="华文楷体"/>
              <a:sym typeface="华文楷体"/>
            </a:endParaRPr>
          </a:p>
        </p:txBody>
      </p:sp>
      <p:sp>
        <p:nvSpPr>
          <p:cNvPr id="2" name="文本框 1"/>
          <p:cNvSpPr txBox="1"/>
          <p:nvPr/>
        </p:nvSpPr>
        <p:spPr>
          <a:xfrm>
            <a:off x="188118" y="3989494"/>
            <a:ext cx="6009803" cy="19492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50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主要从事：</a:t>
            </a: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l" defTabSz="914400" rtl="0" fontAlgn="auto" latinLnBrk="0" hangingPunct="0">
              <a:lnSpc>
                <a:spcPct val="100000"/>
              </a:lnSpc>
              <a:spcBef>
                <a:spcPts val="500"/>
              </a:spcBef>
              <a:spcAft>
                <a:spcPts val="0"/>
              </a:spcAft>
              <a:buClrTx/>
              <a:buSzTx/>
              <a:buFontTx/>
              <a:buNone/>
            </a:pPr>
            <a:r>
              <a:rPr lang="zh-CN" altLang="en-US" sz="2000" dirty="0">
                <a:latin typeface="宋体" panose="02010600030101010101" pitchFamily="2" charset="-122"/>
                <a:ea typeface="宋体" panose="02010600030101010101" pitchFamily="2" charset="-122"/>
                <a:cs typeface="宋体" panose="02010600030101010101" pitchFamily="2" charset="-122"/>
              </a:rPr>
              <a:t>中医糖尿病、失眠等的诊疗；</a:t>
            </a:r>
            <a:endParaRPr lang="en-US" altLang="zh-CN" sz="2000" dirty="0">
              <a:latin typeface="宋体" panose="02010600030101010101" pitchFamily="2" charset="-122"/>
              <a:ea typeface="宋体" panose="02010600030101010101" pitchFamily="2" charset="-122"/>
              <a:cs typeface="宋体" panose="02010600030101010101" pitchFamily="2" charset="-122"/>
            </a:endParaRPr>
          </a:p>
          <a:p>
            <a:pPr marL="0" marR="0" indent="0" algn="l" defTabSz="914400" rtl="0" fontAlgn="auto" latinLnBrk="0" hangingPunct="0">
              <a:lnSpc>
                <a:spcPct val="100000"/>
              </a:lnSpc>
              <a:spcBef>
                <a:spcPts val="500"/>
              </a:spcBef>
              <a:spcAft>
                <a:spcPts val="0"/>
              </a:spcAft>
              <a:buClrTx/>
              <a:buSzTx/>
              <a:buFontTx/>
              <a:buNone/>
            </a:pPr>
            <a:r>
              <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宋体" panose="02010600030101010101" pitchFamily="2" charset="-122"/>
                <a:sym typeface="Corbel" panose="020B0503020204020204"/>
              </a:rPr>
              <a:t>中医药在线教育及基层医生培训；</a:t>
            </a:r>
            <a:endParaRPr kumimoji="0" lang="en-US" altLang="zh-CN"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宋体" panose="02010600030101010101" pitchFamily="2" charset="-122"/>
              <a:sym typeface="Corbel" panose="020B0503020204020204"/>
            </a:endParaRPr>
          </a:p>
          <a:p>
            <a:pPr algn="l"/>
            <a:r>
              <a:rPr lang="zh-CN" altLang="en-US" sz="2000" dirty="0">
                <a:latin typeface="宋体" panose="02010600030101010101" pitchFamily="2" charset="-122"/>
                <a:ea typeface="宋体" panose="02010600030101010101" pitchFamily="2" charset="-122"/>
                <a:cs typeface="宋体" panose="02010600030101010101" pitchFamily="2" charset="-122"/>
                <a:sym typeface="华文楷体"/>
              </a:rPr>
              <a:t>基于中医穴位刺激的睡眠管理智能设备研发；</a:t>
            </a:r>
            <a:endParaRPr lang="en-US" altLang="zh-CN" sz="2000" dirty="0">
              <a:latin typeface="宋体" panose="02010600030101010101" pitchFamily="2" charset="-122"/>
              <a:ea typeface="宋体" panose="02010600030101010101" pitchFamily="2" charset="-122"/>
              <a:cs typeface="宋体" panose="02010600030101010101" pitchFamily="2" charset="-122"/>
              <a:sym typeface="华文楷体"/>
            </a:endParaRPr>
          </a:p>
          <a:p>
            <a:pPr algn="l"/>
            <a:r>
              <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宋体" panose="02010600030101010101" pitchFamily="2" charset="-122"/>
                <a:sym typeface="华文楷体"/>
              </a:rPr>
              <a:t>赴日医疗旅游。</a:t>
            </a:r>
            <a:endPar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cs typeface="宋体" panose="02010600030101010101" pitchFamily="2" charset="-122"/>
              <a:sym typeface="Corbel" panose="020B0503020204020204"/>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 name="sanyinjiao.jpg" descr="sanyinjiao.jpg"/>
          <p:cNvPicPr>
            <a:picLocks noChangeAspect="1"/>
          </p:cNvPicPr>
          <p:nvPr/>
        </p:nvPicPr>
        <p:blipFill>
          <a:blip r:embed="rId1"/>
          <a:stretch>
            <a:fillRect/>
          </a:stretch>
        </p:blipFill>
        <p:spPr>
          <a:xfrm>
            <a:off x="3929062" y="776287"/>
            <a:ext cx="4530726" cy="5494338"/>
          </a:xfrm>
          <a:prstGeom prst="rect">
            <a:avLst/>
          </a:prstGeom>
          <a:ln w="12700">
            <a:miter lim="400000"/>
            <a:headEnd/>
            <a:tailEnd/>
          </a:ln>
        </p:spPr>
      </p:pic>
      <p:sp>
        <p:nvSpPr>
          <p:cNvPr id="935" name="三阴交穴位于小腿内侧,足内踝上缘三指宽,在踝尖正上方胫骨边缘凹陷中。"/>
          <p:cNvSpPr txBox="1"/>
          <p:nvPr/>
        </p:nvSpPr>
        <p:spPr>
          <a:xfrm>
            <a:off x="1699946" y="1985882"/>
            <a:ext cx="2143126" cy="2886235"/>
          </a:xfrm>
          <a:prstGeom prst="rect">
            <a:avLst/>
          </a:prstGeom>
          <a:ln w="12700">
            <a:miter lim="400000"/>
          </a:ln>
        </p:spPr>
        <p:txBody>
          <a:bodyPr lIns="45719" rIns="45719">
            <a:spAutoFit/>
          </a:bodyPr>
          <a:lstStyle/>
          <a:p>
            <a:pPr algn="l">
              <a:spcBef>
                <a:spcPts val="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pPr>
            <a:r>
              <a:rPr dirty="0" err="1"/>
              <a:t>三阴交穴位于小腿内侧,足内踝上缘三指宽,在踝尖正上方胫骨边缘凹陷中</a:t>
            </a:r>
            <a:r>
              <a:rPr dirty="0"/>
              <a:t>。</a:t>
            </a:r>
            <a:endParaRPr dirty="0"/>
          </a:p>
        </p:txBody>
      </p:sp>
      <p:sp>
        <p:nvSpPr>
          <p:cNvPr id="7" name="按压三阴交"/>
          <p:cNvSpPr txBox="1"/>
          <p:nvPr/>
        </p:nvSpPr>
        <p:spPr>
          <a:xfrm>
            <a:off x="689787" y="723186"/>
            <a:ext cx="2020319" cy="558380"/>
          </a:xfrm>
          <a:prstGeom prst="rect">
            <a:avLst/>
          </a:prstGeom>
          <a:noFill/>
          <a:ln w="12700" cap="flat">
            <a:noFill/>
            <a:miter lim="400000"/>
          </a:ln>
          <a:effectLst/>
        </p:spPr>
        <p:txBody>
          <a:bodyPr wrap="none" lIns="47890" tIns="47890" rIns="47890" bIns="47890" numCol="1" anchor="ctr">
            <a:spAutoFit/>
          </a:bodyPr>
          <a:lstStyle>
            <a:lvl1pPr defTabSz="956945">
              <a:spcBef>
                <a:spcPts val="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pPr>
              <a:defRPr>
                <a:latin typeface="+mj-lt"/>
                <a:ea typeface="+mj-ea"/>
                <a:cs typeface="+mj-cs"/>
                <a:sym typeface="Calibri" panose="020F0502020204030204"/>
              </a:defRPr>
            </a:pPr>
            <a:r>
              <a:rPr sz="3000" dirty="0" err="1">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按压三阴交</a:t>
            </a:r>
            <a:endParaRPr sz="3000"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1" name="taixi.jpg" descr="taixi.jpg"/>
          <p:cNvPicPr>
            <a:picLocks noChangeAspect="1"/>
          </p:cNvPicPr>
          <p:nvPr/>
        </p:nvPicPr>
        <p:blipFill>
          <a:blip r:embed="rId1"/>
          <a:stretch>
            <a:fillRect/>
          </a:stretch>
        </p:blipFill>
        <p:spPr>
          <a:xfrm>
            <a:off x="3635375" y="1484312"/>
            <a:ext cx="4762500" cy="3714751"/>
          </a:xfrm>
          <a:prstGeom prst="rect">
            <a:avLst/>
          </a:prstGeom>
          <a:ln w="12700">
            <a:miter lim="400000"/>
            <a:headEnd/>
            <a:tailEnd/>
          </a:ln>
        </p:spPr>
      </p:pic>
      <p:sp>
        <p:nvSpPr>
          <p:cNvPr id="7" name="按压太溪"/>
          <p:cNvSpPr txBox="1"/>
          <p:nvPr/>
        </p:nvSpPr>
        <p:spPr>
          <a:xfrm>
            <a:off x="784936" y="610280"/>
            <a:ext cx="1530883" cy="452177"/>
          </a:xfrm>
          <a:prstGeom prst="rect">
            <a:avLst/>
          </a:prstGeom>
          <a:noFill/>
          <a:ln w="12700" cap="flat">
            <a:noFill/>
            <a:miter lim="400000"/>
          </a:ln>
          <a:effectLst/>
        </p:spPr>
        <p:txBody>
          <a:bodyPr wrap="none" lIns="47890" tIns="47890" rIns="47890" bIns="47890" numCol="1" anchor="ctr">
            <a:spAutoFit/>
          </a:bodyPr>
          <a:lstStyle>
            <a:lvl1pPr defTabSz="956945">
              <a:spcBef>
                <a:spcPts val="0"/>
              </a:spcBef>
              <a:defRPr sz="280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pPr>
              <a:defRPr>
                <a:latin typeface="+mj-lt"/>
                <a:ea typeface="+mj-ea"/>
                <a:cs typeface="+mj-cs"/>
                <a:sym typeface="Calibri" panose="020F0502020204030204"/>
              </a:defRPr>
            </a:pPr>
            <a:r>
              <a:rPr dirty="0" err="1">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按压太溪</a:t>
            </a:r>
            <a:endParaRPr dirty="0">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2" name="文本框 1"/>
          <p:cNvSpPr txBox="1"/>
          <p:nvPr/>
        </p:nvSpPr>
        <p:spPr>
          <a:xfrm>
            <a:off x="1763302" y="1922585"/>
            <a:ext cx="1530883" cy="16337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太溪穴在跟腱与内踝高点中间凹陷处</a:t>
            </a:r>
            <a:endPar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
          <p:cNvSpPr txBox="1"/>
          <p:nvPr/>
        </p:nvSpPr>
        <p:spPr>
          <a:xfrm>
            <a:off x="8553450" y="6096000"/>
            <a:ext cx="284371" cy="535940"/>
          </a:xfrm>
          <a:prstGeom prst="rect">
            <a:avLst/>
          </a:prstGeom>
          <a:ln w="12700">
            <a:miter lim="400000"/>
          </a:ln>
        </p:spPr>
        <p:txBody>
          <a:bodyPr wrap="none" lIns="45719" rIns="45719">
            <a:spAutoFit/>
          </a:bodyPr>
          <a:lstStyle>
            <a:lvl1pPr algn="l">
              <a:spcBef>
                <a:spcPts val="0"/>
              </a:spcBef>
              <a:defRPr sz="2800">
                <a:latin typeface="+mj-lt"/>
                <a:ea typeface="+mj-ea"/>
                <a:cs typeface="+mj-cs"/>
                <a:sym typeface="Calibri" panose="020F0502020204030204"/>
              </a:defRPr>
            </a:lvl1pPr>
          </a:lstStyle>
          <a:p>
            <a:r>
              <a:t>8</a:t>
            </a:r>
          </a:p>
        </p:txBody>
      </p:sp>
      <p:sp>
        <p:nvSpPr>
          <p:cNvPr id="3" name="糖尿病的病因，目前一致公认：遗传因素显示先天禀赋不足(元气虚)，这是决定能否发病的关键因素；二是外因即饮食失节，劳倦内伤和情志失调等，但这些因素仅是诱发本病的一个条件，老年人的发病率显著增高，说明肾气虚是糖尿病的重要发病因素，肥胖诱发糖尿病说明多湿多痰的脾气虚亦为发病因素，妊娠期糖尿病则从侧面证明糖尿病的发生确与气虚尤其是肾气虚有关。…"/>
          <p:cNvSpPr txBox="1"/>
          <p:nvPr/>
        </p:nvSpPr>
        <p:spPr>
          <a:xfrm>
            <a:off x="306179" y="1475621"/>
            <a:ext cx="8392344" cy="4411464"/>
          </a:xfrm>
          <a:prstGeom prst="rect">
            <a:avLst/>
          </a:prstGeom>
          <a:ln w="12700">
            <a:miter lim="400000"/>
          </a:ln>
        </p:spPr>
        <p:txBody>
          <a:bodyPr wrap="square" lIns="45719" rIns="45719">
            <a:spAutoFit/>
          </a:bodyPr>
          <a:lstStyle/>
          <a:p>
            <a:pPr algn="l"/>
            <a:r>
              <a:rPr lang="en-US" altLang="zh-CN" dirty="0"/>
              <a:t>《</a:t>
            </a:r>
            <a:r>
              <a:rPr lang="zh-CN" altLang="en-US" dirty="0"/>
              <a:t>黄帝内经</a:t>
            </a:r>
            <a:r>
              <a:rPr lang="en-US" altLang="zh-CN" dirty="0"/>
              <a:t>》</a:t>
            </a:r>
            <a:r>
              <a:rPr lang="zh-CN" altLang="en-US" dirty="0"/>
              <a:t>中就有“诸风掉眩，皆属于肝”，“髓海不足，则脑转耳鸣，胫酸眩冒，目无所视”的记载，认为本病的眩晕与肝肾有关。</a:t>
            </a:r>
            <a:endParaRPr lang="zh-CN" altLang="en-US" dirty="0"/>
          </a:p>
          <a:p>
            <a:pPr algn="l"/>
            <a:r>
              <a:rPr lang="en-US" altLang="zh-CN" dirty="0"/>
              <a:t>《</a:t>
            </a:r>
            <a:r>
              <a:rPr lang="zh-CN" altLang="en-US" dirty="0"/>
              <a:t>丹溪心法</a:t>
            </a:r>
            <a:r>
              <a:rPr lang="en-US" altLang="zh-CN" dirty="0"/>
              <a:t>·</a:t>
            </a:r>
            <a:r>
              <a:rPr lang="zh-CN" altLang="en-US" dirty="0"/>
              <a:t>头眩六十七</a:t>
            </a:r>
            <a:r>
              <a:rPr lang="en-US" altLang="zh-CN" dirty="0"/>
              <a:t>》</a:t>
            </a:r>
            <a:r>
              <a:rPr lang="zh-CN" altLang="en-US" dirty="0"/>
              <a:t>提出“无痰不眩”，“无火不晕”的理论，认为“痰”与“火”是引起眩晕的另一种原因。</a:t>
            </a:r>
            <a:endParaRPr lang="en-US" altLang="zh-CN" dirty="0"/>
          </a:p>
          <a:p>
            <a:pPr algn="l"/>
            <a:r>
              <a:rPr lang="zh-CN" altLang="en-US" dirty="0"/>
              <a:t>中医认为高血压病常与情志失调、饮食失节、内伤虚损等有关。结合高血压的临床表现，应属于中医眩晕、头痛、中风等范畴。</a:t>
            </a:r>
            <a:endParaRPr lang="en-US" altLang="zh-CN" dirty="0"/>
          </a:p>
          <a:p>
            <a:pPr algn="l"/>
            <a:r>
              <a:rPr lang="zh-CN" altLang="en-US" dirty="0"/>
              <a:t>秋季，尤其是寒露以后，天气变冷，血管容易收缩，也会引起季节性的血压升高。</a:t>
            </a:r>
            <a:endParaRPr lang="zh-CN" altLang="en-US" dirty="0"/>
          </a:p>
          <a:p>
            <a:pPr algn="l"/>
            <a:endParaRPr lang="zh-CN" altLang="en-US" dirty="0"/>
          </a:p>
        </p:txBody>
      </p:sp>
      <p:sp>
        <p:nvSpPr>
          <p:cNvPr id="4" name="糖尿病的中医认识"/>
          <p:cNvSpPr txBox="1"/>
          <p:nvPr/>
        </p:nvSpPr>
        <p:spPr>
          <a:xfrm>
            <a:off x="201136" y="601583"/>
            <a:ext cx="2066910" cy="553998"/>
          </a:xfrm>
          <a:prstGeom prst="rect">
            <a:avLst/>
          </a:prstGeom>
          <a:ln w="12700">
            <a:miter lim="400000"/>
          </a:ln>
        </p:spPr>
        <p:txBody>
          <a:bodyPr wrap="none" lIns="45719" rIns="45719">
            <a:spAutoFit/>
          </a:bodyPr>
          <a:lstStyle/>
          <a:p>
            <a:pPr indent="306070" algn="l">
              <a:spcBef>
                <a:spcPts val="0"/>
              </a:spcBef>
              <a:defRPr sz="3000">
                <a:solidFill>
                  <a:srgbClr val="FF6C2C"/>
                </a:solidFill>
                <a:latin typeface="华文细黑"/>
                <a:ea typeface="华文细黑"/>
                <a:cs typeface="华文细黑"/>
                <a:sym typeface="华文细黑"/>
              </a:defRPr>
            </a:pPr>
            <a:r>
              <a:rPr dirty="0">
                <a:highlight>
                  <a:srgbClr val="FFFF00"/>
                </a:highlight>
              </a:rPr>
              <a:t>  </a:t>
            </a:r>
            <a:r>
              <a:rPr lang="en-US" altLang="zh-CN" dirty="0">
                <a:highlight>
                  <a:srgbClr val="FFFF00"/>
                </a:highlight>
              </a:rPr>
              <a:t>2.</a:t>
            </a:r>
            <a:r>
              <a:rPr lang="zh-CN" altLang="en-US" dirty="0">
                <a:highlight>
                  <a:srgbClr val="FFFF00"/>
                </a:highlight>
              </a:rPr>
              <a:t>高血压</a:t>
            </a:r>
            <a:endParaRPr dirty="0">
              <a:highlight>
                <a:srgbClr val="FFFF00"/>
              </a:highligh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indefinite" fill="hold"/>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46185" y="1315920"/>
            <a:ext cx="8417169" cy="4909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t>中医对高血压的治疗有</a:t>
            </a:r>
            <a:r>
              <a:rPr lang="zh-CN" altLang="en-US" dirty="0">
                <a:solidFill>
                  <a:srgbClr val="FF0000"/>
                </a:solidFill>
              </a:rPr>
              <a:t>治标</a:t>
            </a:r>
            <a:r>
              <a:rPr lang="zh-CN" altLang="en-US" dirty="0"/>
              <a:t>与</a:t>
            </a:r>
            <a:r>
              <a:rPr lang="zh-CN" altLang="en-US" dirty="0">
                <a:solidFill>
                  <a:srgbClr val="FF0000"/>
                </a:solidFill>
              </a:rPr>
              <a:t>治本</a:t>
            </a:r>
            <a:r>
              <a:rPr lang="zh-CN" altLang="en-US" dirty="0"/>
              <a:t>两大法则。</a:t>
            </a:r>
            <a:endParaRPr lang="zh-CN" altLang="en-US" dirty="0"/>
          </a:p>
          <a:p>
            <a:pPr algn="l"/>
            <a:r>
              <a:rPr lang="zh-CN" altLang="en-US" dirty="0"/>
              <a:t>治本以平衡阴阳、补益肝肾为主；治标有清上补下、平肝潜阳、理气化痰、安神定志等法。处于更年期的女性还要兼顾调摄冲脉、任脉和胞宫的功能。 </a:t>
            </a:r>
            <a:endParaRPr lang="zh-CN" altLang="en-US" dirty="0"/>
          </a:p>
          <a:p>
            <a:pPr algn="l"/>
            <a:r>
              <a:rPr lang="zh-CN" altLang="en-US" dirty="0">
                <a:solidFill>
                  <a:srgbClr val="FF0000"/>
                </a:solidFill>
              </a:rPr>
              <a:t>高血压的进展过程大致分为早、中、晚三期，论治重在调肝、理脾、补肾。</a:t>
            </a:r>
            <a:endParaRPr lang="zh-CN" altLang="en-US" dirty="0">
              <a:solidFill>
                <a:srgbClr val="FF0000"/>
              </a:solidFill>
            </a:endParaRPr>
          </a:p>
          <a:p>
            <a:pPr algn="l"/>
            <a:r>
              <a:rPr lang="zh-CN" altLang="en-US" dirty="0"/>
              <a:t>早期病变主要在</a:t>
            </a:r>
            <a:r>
              <a:rPr lang="zh-CN" altLang="en-US" dirty="0">
                <a:solidFill>
                  <a:srgbClr val="FF0000"/>
                </a:solidFill>
              </a:rPr>
              <a:t>肝</a:t>
            </a:r>
            <a:r>
              <a:rPr lang="zh-CN" altLang="en-US" dirty="0"/>
              <a:t>，以实居多，重在调肝。临证宜采用疏肝、清肝、凉肝法；</a:t>
            </a:r>
            <a:endParaRPr lang="zh-CN" altLang="en-US" dirty="0"/>
          </a:p>
          <a:p>
            <a:pPr algn="l"/>
            <a:r>
              <a:rPr lang="zh-CN" altLang="en-US" dirty="0"/>
              <a:t>中期病变在</a:t>
            </a:r>
            <a:r>
              <a:rPr lang="zh-CN" altLang="en-US" dirty="0">
                <a:solidFill>
                  <a:srgbClr val="FF0000"/>
                </a:solidFill>
              </a:rPr>
              <a:t>肝、脾、肾</a:t>
            </a:r>
            <a:r>
              <a:rPr lang="zh-CN" altLang="en-US" dirty="0"/>
              <a:t>三脏，多虚实并见，重在理脾及兼顾肝肾。应灵活应用滋阴潜阳、祛湿豁痰法；</a:t>
            </a:r>
            <a:endParaRPr lang="zh-CN" altLang="en-US" dirty="0"/>
          </a:p>
          <a:p>
            <a:pPr algn="l"/>
            <a:r>
              <a:rPr lang="zh-CN" altLang="en-US" dirty="0"/>
              <a:t>后期病变主要在</a:t>
            </a:r>
            <a:r>
              <a:rPr lang="zh-CN" altLang="en-US" dirty="0">
                <a:solidFill>
                  <a:srgbClr val="FF0000"/>
                </a:solidFill>
              </a:rPr>
              <a:t>肾</a:t>
            </a:r>
            <a:r>
              <a:rPr lang="zh-CN" altLang="en-US" dirty="0"/>
              <a:t>，以虚为主，重在补肾。根据肾阴阳两虚的侧重不同，采用补阴益阳、育阴涵阳、扶阳配阴法。</a:t>
            </a:r>
            <a:endParaRPr lang="zh-CN" altLang="en-US" dirty="0"/>
          </a:p>
        </p:txBody>
      </p:sp>
      <p:sp>
        <p:nvSpPr>
          <p:cNvPr id="3" name="文本框 2"/>
          <p:cNvSpPr txBox="1"/>
          <p:nvPr/>
        </p:nvSpPr>
        <p:spPr>
          <a:xfrm>
            <a:off x="457200" y="504092"/>
            <a:ext cx="3235569"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rPr>
              <a:t>高血压治疗总则</a:t>
            </a:r>
            <a:endPar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359877" y="1019908"/>
            <a:ext cx="7080738" cy="500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hangingPunct="1">
              <a:lnSpc>
                <a:spcPct val="140000"/>
              </a:lnSpc>
            </a:pPr>
            <a:r>
              <a:rPr lang="zh-CN" altLang="en-US" sz="1800" dirty="0">
                <a:solidFill>
                  <a:srgbClr val="800000"/>
                </a:solidFill>
                <a:latin typeface="华文楷体" panose="02010600040101010101" pitchFamily="2" charset="-122"/>
                <a:ea typeface="华文楷体" panose="02010600040101010101" pitchFamily="2" charset="-122"/>
              </a:rPr>
              <a:t>（</a:t>
            </a:r>
            <a:r>
              <a:rPr lang="en-US" altLang="zh-CN" sz="1800" dirty="0">
                <a:solidFill>
                  <a:srgbClr val="800000"/>
                </a:solidFill>
                <a:latin typeface="华文楷体" panose="02010600040101010101" pitchFamily="2" charset="-122"/>
                <a:ea typeface="华文楷体" panose="02010600040101010101" pitchFamily="2" charset="-122"/>
              </a:rPr>
              <a:t>1</a:t>
            </a:r>
            <a:r>
              <a:rPr lang="zh-CN" altLang="en-US" sz="1800" dirty="0">
                <a:solidFill>
                  <a:srgbClr val="800000"/>
                </a:solidFill>
                <a:latin typeface="华文楷体" panose="02010600040101010101" pitchFamily="2" charset="-122"/>
                <a:ea typeface="华文楷体" panose="02010600040101010101" pitchFamily="2" charset="-122"/>
              </a:rPr>
              <a:t>）肝气郁结：</a:t>
            </a:r>
            <a:r>
              <a:rPr lang="zh-CN" altLang="en-US" sz="1800" dirty="0">
                <a:ea typeface="华文楷体" panose="02010600040101010101" pitchFamily="2" charset="-122"/>
              </a:rPr>
              <a:t>疏肝解郁降压方、柴胡舒肝散</a:t>
            </a:r>
            <a:endParaRPr lang="en-US" altLang="zh-CN" sz="1800" dirty="0">
              <a:ea typeface="华文楷体" panose="02010600040101010101" pitchFamily="2" charset="-122"/>
            </a:endParaRPr>
          </a:p>
          <a:p>
            <a:pPr algn="l" eaLnBrk="1" hangingPunct="1">
              <a:lnSpc>
                <a:spcPct val="140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2</a:t>
            </a:r>
            <a:r>
              <a:rPr lang="zh-CN" altLang="en-US" sz="1800" dirty="0">
                <a:solidFill>
                  <a:srgbClr val="800000"/>
                </a:solidFill>
                <a:ea typeface="华文楷体" panose="02010600040101010101" pitchFamily="2" charset="-122"/>
              </a:rPr>
              <a:t>）肝火亢盛：</a:t>
            </a:r>
            <a:r>
              <a:rPr lang="zh-CN" altLang="en-US" sz="1800" dirty="0">
                <a:ea typeface="华文楷体" panose="02010600040101010101" pitchFamily="2" charset="-122"/>
              </a:rPr>
              <a:t>清泻肝火降压方、龙胆泻肝汤</a:t>
            </a:r>
            <a:endParaRPr lang="en-US" altLang="zh-CN" sz="1800" dirty="0">
              <a:ea typeface="华文楷体" panose="02010600040101010101" pitchFamily="2" charset="-122"/>
            </a:endParaRPr>
          </a:p>
          <a:p>
            <a:pPr algn="l" eaLnBrk="1" hangingPunct="1">
              <a:lnSpc>
                <a:spcPct val="135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3</a:t>
            </a:r>
            <a:r>
              <a:rPr lang="zh-CN" altLang="en-US" sz="1800" dirty="0">
                <a:solidFill>
                  <a:srgbClr val="800000"/>
                </a:solidFill>
                <a:ea typeface="华文楷体" panose="02010600040101010101" pitchFamily="2" charset="-122"/>
              </a:rPr>
              <a:t>）肝阳上亢</a:t>
            </a:r>
            <a:r>
              <a:rPr lang="zh-CN" altLang="en-US" sz="1800" dirty="0">
                <a:ea typeface="华文楷体" panose="02010600040101010101" pitchFamily="2" charset="-122"/>
              </a:rPr>
              <a:t>：平肝潜阳降压方、镇肝熄风汤</a:t>
            </a:r>
            <a:endParaRPr lang="en-US" altLang="zh-CN" sz="1800" dirty="0">
              <a:ea typeface="华文楷体" panose="02010600040101010101" pitchFamily="2" charset="-122"/>
            </a:endParaRPr>
          </a:p>
          <a:p>
            <a:pPr algn="l" eaLnBrk="1" hangingPunct="1">
              <a:lnSpc>
                <a:spcPct val="150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4</a:t>
            </a:r>
            <a:r>
              <a:rPr lang="zh-CN" altLang="en-US" sz="1800" dirty="0">
                <a:solidFill>
                  <a:srgbClr val="800000"/>
                </a:solidFill>
                <a:ea typeface="华文楷体" panose="02010600040101010101" pitchFamily="2" charset="-122"/>
              </a:rPr>
              <a:t>）肝风内动</a:t>
            </a:r>
            <a:r>
              <a:rPr lang="zh-CN" altLang="en-US" sz="1800" dirty="0">
                <a:ea typeface="华文楷体" panose="02010600040101010101" pitchFamily="2" charset="-122"/>
              </a:rPr>
              <a:t>：凉肝熄风降压方</a:t>
            </a:r>
            <a:endParaRPr lang="en-US" altLang="zh-CN" sz="1800" dirty="0">
              <a:solidFill>
                <a:srgbClr val="800000"/>
              </a:solidFill>
              <a:ea typeface="华文楷体" panose="02010600040101010101" pitchFamily="2" charset="-122"/>
            </a:endParaRPr>
          </a:p>
          <a:p>
            <a:pPr algn="l" eaLnBrk="1" hangingPunct="1">
              <a:lnSpc>
                <a:spcPct val="150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1</a:t>
            </a:r>
            <a:r>
              <a:rPr lang="zh-CN" altLang="en-US" sz="1800" dirty="0">
                <a:solidFill>
                  <a:srgbClr val="800000"/>
                </a:solidFill>
                <a:ea typeface="华文楷体" panose="02010600040101010101" pitchFamily="2" charset="-122"/>
              </a:rPr>
              <a:t>）阴虚阳亢</a:t>
            </a:r>
            <a:r>
              <a:rPr lang="zh-CN" altLang="en-US" sz="1800" dirty="0">
                <a:ea typeface="华文楷体" panose="02010600040101010101" pitchFamily="2" charset="-122"/>
              </a:rPr>
              <a:t>：天麻钩藤饮、三甲复脉汤</a:t>
            </a:r>
            <a:endParaRPr lang="en-US" altLang="zh-CN" sz="1800" dirty="0">
              <a:ea typeface="华文楷体" panose="02010600040101010101" pitchFamily="2" charset="-122"/>
            </a:endParaRPr>
          </a:p>
          <a:p>
            <a:pPr algn="l" eaLnBrk="1" hangingPunct="1">
              <a:lnSpc>
                <a:spcPct val="140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2</a:t>
            </a:r>
            <a:r>
              <a:rPr lang="zh-CN" altLang="en-US" sz="1800" dirty="0">
                <a:solidFill>
                  <a:srgbClr val="800000"/>
                </a:solidFill>
                <a:ea typeface="华文楷体" panose="02010600040101010101" pitchFamily="2" charset="-122"/>
              </a:rPr>
              <a:t>）虚风内动</a:t>
            </a:r>
            <a:r>
              <a:rPr lang="zh-CN" altLang="en-US" sz="1800" dirty="0">
                <a:ea typeface="华文楷体" panose="02010600040101010101" pitchFamily="2" charset="-122"/>
              </a:rPr>
              <a:t>：大定风珠</a:t>
            </a:r>
            <a:endParaRPr lang="en-US" altLang="zh-CN" sz="1800" dirty="0">
              <a:ea typeface="华文楷体" panose="02010600040101010101" pitchFamily="2" charset="-122"/>
            </a:endParaRPr>
          </a:p>
          <a:p>
            <a:pPr algn="l" eaLnBrk="1" hangingPunct="1">
              <a:lnSpc>
                <a:spcPct val="150000"/>
              </a:lnSpc>
            </a:pPr>
            <a:r>
              <a:rPr lang="zh-CN" altLang="en-US" sz="1800" dirty="0">
                <a:solidFill>
                  <a:srgbClr val="800000"/>
                </a:solidFill>
                <a:latin typeface="华文楷体" panose="02010600040101010101" pitchFamily="2" charset="-122"/>
                <a:ea typeface="华文楷体" panose="02010600040101010101" pitchFamily="2" charset="-122"/>
              </a:rPr>
              <a:t>（</a:t>
            </a:r>
            <a:r>
              <a:rPr lang="en-US" altLang="zh-CN" sz="1800" dirty="0">
                <a:solidFill>
                  <a:srgbClr val="800000"/>
                </a:solidFill>
                <a:latin typeface="华文楷体" panose="02010600040101010101" pitchFamily="2" charset="-122"/>
                <a:ea typeface="华文楷体" panose="02010600040101010101" pitchFamily="2" charset="-122"/>
              </a:rPr>
              <a:t>3</a:t>
            </a:r>
            <a:r>
              <a:rPr lang="zh-CN" altLang="en-US" sz="1800" dirty="0">
                <a:solidFill>
                  <a:srgbClr val="800000"/>
                </a:solidFill>
                <a:latin typeface="华文楷体" panose="02010600040101010101" pitchFamily="2" charset="-122"/>
                <a:ea typeface="华文楷体" panose="02010600040101010101" pitchFamily="2" charset="-122"/>
              </a:rPr>
              <a:t>）脾虚湿困</a:t>
            </a:r>
            <a:r>
              <a:rPr lang="zh-CN" altLang="en-US" sz="1800" dirty="0">
                <a:latin typeface="华文楷体" panose="02010600040101010101" pitchFamily="2" charset="-122"/>
                <a:ea typeface="华文楷体" panose="02010600040101010101" pitchFamily="2" charset="-122"/>
              </a:rPr>
              <a:t>：参苓白术散加减</a:t>
            </a:r>
            <a:endParaRPr lang="en-US" altLang="zh-CN" sz="1800" dirty="0">
              <a:latin typeface="华文楷体" panose="02010600040101010101" pitchFamily="2" charset="-122"/>
              <a:ea typeface="华文楷体" panose="02010600040101010101" pitchFamily="2" charset="-122"/>
            </a:endParaRPr>
          </a:p>
          <a:p>
            <a:pPr algn="l" eaLnBrk="1" hangingPunct="1"/>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4</a:t>
            </a:r>
            <a:r>
              <a:rPr lang="zh-CN" altLang="en-US" sz="1800" dirty="0">
                <a:solidFill>
                  <a:srgbClr val="800000"/>
                </a:solidFill>
                <a:ea typeface="华文楷体" panose="02010600040101010101" pitchFamily="2" charset="-122"/>
              </a:rPr>
              <a:t>）痰湿壅盛</a:t>
            </a:r>
            <a:r>
              <a:rPr lang="zh-CN" altLang="en-US" sz="1800" dirty="0">
                <a:ea typeface="华文楷体" panose="02010600040101010101" pitchFamily="2" charset="-122"/>
              </a:rPr>
              <a:t>：半夏白术天麻方</a:t>
            </a:r>
            <a:endParaRPr lang="en-US" altLang="zh-CN" sz="1800" dirty="0">
              <a:ea typeface="华文楷体" panose="02010600040101010101" pitchFamily="2" charset="-122"/>
            </a:endParaRPr>
          </a:p>
          <a:p>
            <a:pPr algn="l" eaLnBrk="1" hangingPunct="1">
              <a:lnSpc>
                <a:spcPct val="145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1</a:t>
            </a:r>
            <a:r>
              <a:rPr lang="zh-CN" altLang="en-US" sz="1800" dirty="0">
                <a:solidFill>
                  <a:srgbClr val="800000"/>
                </a:solidFill>
                <a:ea typeface="华文楷体" panose="02010600040101010101" pitchFamily="2" charset="-122"/>
              </a:rPr>
              <a:t>）肾气亏虚</a:t>
            </a:r>
            <a:r>
              <a:rPr lang="zh-CN" altLang="en-US" sz="1800" dirty="0">
                <a:ea typeface="华文楷体" panose="02010600040101010101" pitchFamily="2" charset="-122"/>
              </a:rPr>
              <a:t>：益肾降压汤</a:t>
            </a:r>
            <a:endParaRPr lang="en-US" altLang="zh-CN" sz="1800" dirty="0">
              <a:ea typeface="华文楷体" panose="02010600040101010101" pitchFamily="2" charset="-122"/>
            </a:endParaRPr>
          </a:p>
          <a:p>
            <a:pPr algn="l" eaLnBrk="1" hangingPunct="1">
              <a:lnSpc>
                <a:spcPct val="140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2</a:t>
            </a:r>
            <a:r>
              <a:rPr lang="zh-CN" altLang="en-US" sz="1800" dirty="0">
                <a:solidFill>
                  <a:srgbClr val="800000"/>
                </a:solidFill>
                <a:ea typeface="华文楷体" panose="02010600040101010101" pitchFamily="2" charset="-122"/>
              </a:rPr>
              <a:t>）肾阴亏虚</a:t>
            </a:r>
            <a:r>
              <a:rPr lang="zh-CN" altLang="en-US" sz="1800" dirty="0">
                <a:ea typeface="华文楷体" panose="02010600040101010101" pitchFamily="2" charset="-122"/>
              </a:rPr>
              <a:t>：左归丸加减</a:t>
            </a:r>
            <a:endParaRPr lang="en-US" altLang="zh-CN" sz="1800" dirty="0">
              <a:ea typeface="华文楷体" panose="02010600040101010101" pitchFamily="2" charset="-122"/>
            </a:endParaRPr>
          </a:p>
          <a:p>
            <a:pPr algn="l" eaLnBrk="1" hangingPunct="1">
              <a:lnSpc>
                <a:spcPct val="130000"/>
              </a:lnSpc>
            </a:pPr>
            <a:r>
              <a:rPr lang="zh-CN" altLang="en-US" sz="1800" dirty="0">
                <a:solidFill>
                  <a:srgbClr val="800000"/>
                </a:solidFill>
                <a:ea typeface="华文楷体" panose="02010600040101010101" pitchFamily="2" charset="-122"/>
              </a:rPr>
              <a:t>（</a:t>
            </a:r>
            <a:r>
              <a:rPr lang="en-US" altLang="zh-CN" sz="1800" dirty="0">
                <a:solidFill>
                  <a:srgbClr val="800000"/>
                </a:solidFill>
                <a:ea typeface="华文楷体" panose="02010600040101010101" pitchFamily="2" charset="-122"/>
              </a:rPr>
              <a:t>3</a:t>
            </a:r>
            <a:r>
              <a:rPr lang="zh-CN" altLang="en-US" sz="1800" dirty="0">
                <a:solidFill>
                  <a:srgbClr val="800000"/>
                </a:solidFill>
                <a:ea typeface="华文楷体" panose="02010600040101010101" pitchFamily="2" charset="-122"/>
              </a:rPr>
              <a:t>）肾阳亏虚</a:t>
            </a:r>
            <a:r>
              <a:rPr lang="zh-CN" altLang="en-US" sz="1800" dirty="0">
                <a:ea typeface="华文楷体" panose="02010600040101010101" pitchFamily="2" charset="-122"/>
              </a:rPr>
              <a:t>：右归丸加减</a:t>
            </a:r>
            <a:endParaRPr lang="en-US" altLang="zh-CN" sz="1800" dirty="0">
              <a:ea typeface="华文楷体" panose="02010600040101010101" pitchFamily="2" charset="-122"/>
            </a:endParaRPr>
          </a:p>
        </p:txBody>
      </p:sp>
      <p:sp>
        <p:nvSpPr>
          <p:cNvPr id="4" name="文本框 3"/>
          <p:cNvSpPr txBox="1"/>
          <p:nvPr/>
        </p:nvSpPr>
        <p:spPr>
          <a:xfrm>
            <a:off x="199292" y="283254"/>
            <a:ext cx="4372708"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rPr>
              <a:t>各期高血压常用方剂</a:t>
            </a:r>
            <a:endPar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endParaRPr>
          </a:p>
        </p:txBody>
      </p:sp>
      <p:sp>
        <p:nvSpPr>
          <p:cNvPr id="2" name="圆角矩形 1"/>
          <p:cNvSpPr/>
          <p:nvPr/>
        </p:nvSpPr>
        <p:spPr>
          <a:xfrm>
            <a:off x="808892" y="1110103"/>
            <a:ext cx="550985" cy="1906906"/>
          </a:xfrm>
          <a:prstGeom prst="roundRect">
            <a:avLst/>
          </a:prstGeom>
          <a:solidFill>
            <a:srgbClr val="FFFFFF"/>
          </a:solidFill>
          <a:ln w="25400" cap="flat">
            <a:solidFill>
              <a:schemeClr val="accent1"/>
            </a:solidFill>
            <a:prstDash val="solid"/>
            <a:round/>
          </a:ln>
          <a:effectLst>
            <a:outerShdw blurRad="63500" dist="53881" dir="135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eaLnBrk="1" hangingPunct="1">
              <a:lnSpc>
                <a:spcPct val="140000"/>
              </a:lnSpc>
            </a:pPr>
            <a:r>
              <a:rPr lang="zh-CN" altLang="en-US" dirty="0">
                <a:latin typeface="华文楷体" panose="02010600040101010101" pitchFamily="2" charset="-122"/>
                <a:ea typeface="华文楷体" panose="02010600040101010101" pitchFamily="2" charset="-122"/>
              </a:rPr>
              <a:t>初</a:t>
            </a:r>
            <a:endParaRPr lang="en-US" altLang="zh-CN" dirty="0">
              <a:latin typeface="华文楷体" panose="02010600040101010101" pitchFamily="2" charset="-122"/>
              <a:ea typeface="华文楷体" panose="02010600040101010101" pitchFamily="2" charset="-122"/>
            </a:endParaRPr>
          </a:p>
          <a:p>
            <a:pPr algn="l" eaLnBrk="1" hangingPunct="1">
              <a:lnSpc>
                <a:spcPct val="140000"/>
              </a:lnSpc>
            </a:pPr>
            <a:endParaRPr lang="en-US" altLang="zh-CN" dirty="0">
              <a:latin typeface="华文楷体" panose="02010600040101010101" pitchFamily="2" charset="-122"/>
              <a:ea typeface="华文楷体" panose="02010600040101010101" pitchFamily="2" charset="-122"/>
            </a:endParaRPr>
          </a:p>
          <a:p>
            <a:pPr algn="l" eaLnBrk="1" hangingPunct="1">
              <a:lnSpc>
                <a:spcPct val="140000"/>
              </a:lnSpc>
            </a:pPr>
            <a:r>
              <a:rPr lang="zh-CN" altLang="en-US" dirty="0">
                <a:latin typeface="华文楷体" panose="02010600040101010101" pitchFamily="2" charset="-122"/>
                <a:ea typeface="华文楷体" panose="02010600040101010101" pitchFamily="2" charset="-122"/>
              </a:rPr>
              <a:t>期</a:t>
            </a:r>
            <a:endParaRPr lang="en-US" altLang="zh-CN" dirty="0">
              <a:latin typeface="华文楷体" panose="02010600040101010101" pitchFamily="2" charset="-122"/>
              <a:ea typeface="华文楷体" panose="02010600040101010101" pitchFamily="2" charset="-122"/>
            </a:endParaRPr>
          </a:p>
        </p:txBody>
      </p:sp>
      <p:sp>
        <p:nvSpPr>
          <p:cNvPr id="5" name="圆角矩形 4"/>
          <p:cNvSpPr/>
          <p:nvPr/>
        </p:nvSpPr>
        <p:spPr>
          <a:xfrm>
            <a:off x="808891" y="3125782"/>
            <a:ext cx="550985" cy="1327507"/>
          </a:xfrm>
          <a:prstGeom prst="roundRect">
            <a:avLst/>
          </a:prstGeom>
          <a:solidFill>
            <a:srgbClr val="FFFFFF"/>
          </a:solidFill>
          <a:ln w="25400" cap="flat">
            <a:solidFill>
              <a:schemeClr val="accent1"/>
            </a:solidFill>
            <a:prstDash val="solid"/>
            <a:round/>
          </a:ln>
          <a:effectLst>
            <a:outerShdw blurRad="63500" dist="53881" dir="135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eaLnBrk="1" hangingPunct="1">
              <a:lnSpc>
                <a:spcPct val="140000"/>
              </a:lnSpc>
            </a:pPr>
            <a:r>
              <a:rPr lang="zh-CN" altLang="en-US" dirty="0">
                <a:latin typeface="华文楷体" panose="02010600040101010101" pitchFamily="2" charset="-122"/>
                <a:ea typeface="华文楷体" panose="02010600040101010101" pitchFamily="2" charset="-122"/>
              </a:rPr>
              <a:t>中</a:t>
            </a:r>
            <a:endParaRPr lang="en-US" altLang="zh-CN" dirty="0">
              <a:latin typeface="华文楷体" panose="02010600040101010101" pitchFamily="2" charset="-122"/>
              <a:ea typeface="华文楷体" panose="02010600040101010101" pitchFamily="2" charset="-122"/>
            </a:endParaRPr>
          </a:p>
          <a:p>
            <a:pPr algn="l" eaLnBrk="1" hangingPunct="1">
              <a:lnSpc>
                <a:spcPct val="140000"/>
              </a:lnSpc>
            </a:pPr>
            <a:r>
              <a:rPr lang="zh-CN" altLang="en-US" dirty="0">
                <a:latin typeface="华文楷体" panose="02010600040101010101" pitchFamily="2" charset="-122"/>
                <a:ea typeface="华文楷体" panose="02010600040101010101" pitchFamily="2" charset="-122"/>
              </a:rPr>
              <a:t>期</a:t>
            </a:r>
            <a:endParaRPr lang="en-US" altLang="zh-CN" dirty="0">
              <a:solidFill>
                <a:srgbClr val="800000"/>
              </a:solidFill>
              <a:latin typeface="华文楷体" panose="02010600040101010101" pitchFamily="2" charset="-122"/>
              <a:ea typeface="华文楷体" panose="02010600040101010101" pitchFamily="2" charset="-122"/>
            </a:endParaRPr>
          </a:p>
        </p:txBody>
      </p:sp>
      <p:sp>
        <p:nvSpPr>
          <p:cNvPr id="6" name="圆角矩形 5"/>
          <p:cNvSpPr/>
          <p:nvPr/>
        </p:nvSpPr>
        <p:spPr>
          <a:xfrm>
            <a:off x="808890" y="4794738"/>
            <a:ext cx="550985" cy="1294209"/>
          </a:xfrm>
          <a:prstGeom prst="roundRect">
            <a:avLst>
              <a:gd name="adj" fmla="val 32994"/>
            </a:avLst>
          </a:prstGeom>
          <a:solidFill>
            <a:srgbClr val="FFFFFF"/>
          </a:solidFill>
          <a:ln w="25400" cap="flat">
            <a:solidFill>
              <a:schemeClr val="accent1"/>
            </a:solidFill>
            <a:prstDash val="solid"/>
            <a:round/>
          </a:ln>
          <a:effectLst>
            <a:outerShdw blurRad="63500" dist="53881" dir="135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eaLnBrk="1" hangingPunct="1">
              <a:lnSpc>
                <a:spcPct val="140000"/>
              </a:lnSpc>
            </a:pPr>
            <a:r>
              <a:rPr lang="zh-CN" altLang="en-US" dirty="0">
                <a:latin typeface="华文楷体" panose="02010600040101010101" pitchFamily="2" charset="-122"/>
                <a:ea typeface="华文楷体" panose="02010600040101010101" pitchFamily="2" charset="-122"/>
              </a:rPr>
              <a:t>后期</a:t>
            </a:r>
            <a:endParaRPr lang="en-US" altLang="zh-CN" dirty="0">
              <a:solidFill>
                <a:srgbClr val="800000"/>
              </a:solidFill>
              <a:latin typeface="华文楷体" panose="02010600040101010101" pitchFamily="2" charset="-122"/>
              <a:ea typeface="华文楷体" panose="02010600040101010101" pitchFamily="2" charset="-122"/>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63414" y="1477765"/>
            <a:ext cx="8018585" cy="5086008"/>
          </a:xfrm>
          <a:prstGeom prst="rect">
            <a:avLst/>
          </a:prstGeom>
        </p:spPr>
        <p:txBody>
          <a:bodyPr wrap="square">
            <a:spAutoFit/>
          </a:bodyPr>
          <a:lstStyle/>
          <a:p>
            <a:pPr algn="l"/>
            <a:r>
              <a:rPr lang="zh-CN" altLang="en-US" dirty="0"/>
              <a:t>降压穴位：风池、百会、膈俞、曲池、尺泽、阳陵泉、三阴交、太溪和太冲，这组穴位每晚睡觉前用半小时进行按揉，有预防高血压的功效。</a:t>
            </a:r>
            <a:endParaRPr lang="zh-CN" altLang="en-US" dirty="0"/>
          </a:p>
          <a:p>
            <a:pPr algn="l"/>
            <a:r>
              <a:rPr lang="zh-CN" altLang="en-US" dirty="0"/>
              <a:t> 还可在尺泽、曲池、膈俞、阳陵泉、三阴交拔罐，三棱针刺络拔罐效果会更好。</a:t>
            </a:r>
            <a:endParaRPr lang="en-US" altLang="zh-CN" dirty="0"/>
          </a:p>
          <a:p>
            <a:pPr algn="l"/>
            <a:r>
              <a:rPr lang="zh-CN" altLang="en-US" dirty="0"/>
              <a:t>简易降压法：吴茱萸</a:t>
            </a:r>
            <a:r>
              <a:rPr lang="en-US" altLang="zh-CN" dirty="0"/>
              <a:t>50</a:t>
            </a:r>
            <a:r>
              <a:rPr lang="zh-CN" altLang="en-US" dirty="0"/>
              <a:t>克，牛膝</a:t>
            </a:r>
            <a:r>
              <a:rPr lang="en-US" altLang="zh-CN" dirty="0"/>
              <a:t>40</a:t>
            </a:r>
            <a:r>
              <a:rPr lang="zh-CN" altLang="en-US" dirty="0"/>
              <a:t>克，钩藤</a:t>
            </a:r>
            <a:r>
              <a:rPr lang="en-US" altLang="zh-CN" dirty="0"/>
              <a:t>30</a:t>
            </a:r>
            <a:r>
              <a:rPr lang="zh-CN" altLang="en-US" dirty="0"/>
              <a:t>克，红花</a:t>
            </a:r>
            <a:r>
              <a:rPr lang="en-US" altLang="zh-CN" dirty="0"/>
              <a:t>10</a:t>
            </a:r>
            <a:r>
              <a:rPr lang="zh-CN" altLang="en-US" dirty="0"/>
              <a:t>克，放在洗脚盆中第一次煮沸半小时，等温度适宜泡脚半小时，以后每次用时加热即可。洗脚后把提前准备好的吴茱萸细末</a:t>
            </a:r>
            <a:r>
              <a:rPr lang="en-US" altLang="zh-CN" dirty="0"/>
              <a:t>20</a:t>
            </a:r>
            <a:r>
              <a:rPr lang="zh-CN" altLang="en-US" dirty="0"/>
              <a:t>克，老陈醋调成膏，放在胶布上贴双侧涌泉穴，连贴至少二周，有很好的降压效果。</a:t>
            </a:r>
            <a:endParaRPr lang="en-US" altLang="zh-CN" dirty="0"/>
          </a:p>
          <a:p>
            <a:pPr algn="l"/>
            <a:r>
              <a:rPr lang="zh-CN" altLang="en-US" dirty="0"/>
              <a:t>耳尖放血：先将耳尖部位轻轻地进行按摩，使局部发红充血，然后用三棱针在耳尖的部位，点刺</a:t>
            </a:r>
            <a:r>
              <a:rPr lang="en-US" altLang="zh-CN" dirty="0"/>
              <a:t>2-3</a:t>
            </a:r>
            <a:r>
              <a:rPr lang="zh-CN" altLang="en-US" dirty="0"/>
              <a:t>次，轻轻地按压，使血液流出</a:t>
            </a:r>
            <a:r>
              <a:rPr lang="en-US" altLang="zh-CN" dirty="0"/>
              <a:t>5-10</a:t>
            </a:r>
            <a:r>
              <a:rPr lang="zh-CN" altLang="en-US" dirty="0"/>
              <a:t>滴。</a:t>
            </a:r>
            <a:endParaRPr lang="zh-CN" altLang="en-US" dirty="0"/>
          </a:p>
        </p:txBody>
      </p:sp>
      <p:sp>
        <p:nvSpPr>
          <p:cNvPr id="3" name="文本框 2"/>
          <p:cNvSpPr txBox="1"/>
          <p:nvPr/>
        </p:nvSpPr>
        <p:spPr>
          <a:xfrm>
            <a:off x="633045" y="656492"/>
            <a:ext cx="3329355"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rPr>
              <a:t>高血压外治法</a:t>
            </a:r>
            <a:endPar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 name="点按风池穴，可疏通头部至颈部的经络，让气血顺畅运送到头面部。…"/>
          <p:cNvSpPr txBox="1">
            <a:spLocks noGrp="1"/>
          </p:cNvSpPr>
          <p:nvPr>
            <p:ph type="body" idx="4294967295"/>
          </p:nvPr>
        </p:nvSpPr>
        <p:spPr>
          <a:xfrm>
            <a:off x="611187" y="1341437"/>
            <a:ext cx="7583488" cy="4208463"/>
          </a:xfrm>
          <a:prstGeom prst="rect">
            <a:avLst/>
          </a:prstGeom>
        </p:spPr>
        <p:txBody>
          <a:bodyPr/>
          <a:lstStyle/>
          <a:p>
            <a:pPr marL="0" indent="0">
              <a:buNone/>
            </a:pPr>
            <a:r>
              <a:rPr lang="zh-CN" altLang="en-US" dirty="0">
                <a:latin typeface="华文楷体"/>
                <a:ea typeface="华文楷体"/>
                <a:cs typeface="华文楷体"/>
                <a:sym typeface="华文楷体"/>
              </a:rPr>
              <a:t>位于项部，当枕骨之下，胸锁乳突肌与斜方肌上端之间的凹陷处。</a:t>
            </a:r>
            <a:r>
              <a:rPr lang="zh-CN" altLang="en-US" dirty="0"/>
              <a:t> </a:t>
            </a:r>
            <a:endParaRPr lang="zh-CN" altLang="en-US" dirty="0"/>
          </a:p>
          <a:p>
            <a:pPr marL="0" indent="0">
              <a:buNone/>
            </a:pPr>
            <a:r>
              <a:rPr dirty="0" err="1">
                <a:latin typeface="华文楷体"/>
                <a:ea typeface="华文楷体"/>
                <a:cs typeface="华文楷体"/>
                <a:sym typeface="华文楷体"/>
              </a:rPr>
              <a:t>点按风池穴，可疏通头部至颈部的经络，让气血顺畅运送到头面部</a:t>
            </a:r>
            <a:r>
              <a:rPr dirty="0">
                <a:latin typeface="华文楷体"/>
                <a:ea typeface="华文楷体"/>
                <a:cs typeface="华文楷体"/>
                <a:sym typeface="华文楷体"/>
              </a:rPr>
              <a:t>。</a:t>
            </a:r>
            <a:endParaRPr dirty="0">
              <a:latin typeface="华文楷体"/>
              <a:ea typeface="华文楷体"/>
              <a:cs typeface="华文楷体"/>
              <a:sym typeface="华文楷体"/>
            </a:endParaRPr>
          </a:p>
        </p:txBody>
      </p:sp>
      <p:pic>
        <p:nvPicPr>
          <p:cNvPr id="944" name="风池穴1" descr="风池穴1"/>
          <p:cNvPicPr>
            <a:picLocks noChangeAspect="1"/>
          </p:cNvPicPr>
          <p:nvPr/>
        </p:nvPicPr>
        <p:blipFill>
          <a:blip r:embed="rId1"/>
          <a:stretch>
            <a:fillRect/>
          </a:stretch>
        </p:blipFill>
        <p:spPr>
          <a:xfrm>
            <a:off x="323850" y="3789362"/>
            <a:ext cx="2205038" cy="2808288"/>
          </a:xfrm>
          <a:prstGeom prst="rect">
            <a:avLst/>
          </a:prstGeom>
          <a:ln w="12700">
            <a:miter lim="400000"/>
            <a:headEnd/>
            <a:tailEnd/>
          </a:ln>
        </p:spPr>
      </p:pic>
      <p:pic>
        <p:nvPicPr>
          <p:cNvPr id="945" name="风池穴2" descr="风池穴2"/>
          <p:cNvPicPr>
            <a:picLocks noChangeAspect="1"/>
          </p:cNvPicPr>
          <p:nvPr/>
        </p:nvPicPr>
        <p:blipFill>
          <a:blip r:embed="rId2"/>
          <a:stretch>
            <a:fillRect/>
          </a:stretch>
        </p:blipFill>
        <p:spPr>
          <a:xfrm>
            <a:off x="2700337" y="3789362"/>
            <a:ext cx="2465388" cy="2736851"/>
          </a:xfrm>
          <a:prstGeom prst="rect">
            <a:avLst/>
          </a:prstGeom>
          <a:ln w="12700">
            <a:miter lim="400000"/>
            <a:headEnd/>
            <a:tailEnd/>
          </a:ln>
        </p:spPr>
      </p:pic>
      <p:sp>
        <p:nvSpPr>
          <p:cNvPr id="946" name="人体降压要穴：风池"/>
          <p:cNvSpPr txBox="1"/>
          <p:nvPr/>
        </p:nvSpPr>
        <p:spPr>
          <a:xfrm>
            <a:off x="827088" y="338157"/>
            <a:ext cx="3557344" cy="553998"/>
          </a:xfrm>
          <a:prstGeom prst="rect">
            <a:avLst/>
          </a:prstGeom>
          <a:ln w="12700">
            <a:miter lim="400000"/>
          </a:ln>
        </p:spPr>
        <p:txBody>
          <a:bodyPr wrap="square" lIns="45719" rIns="45719" anchor="ctr">
            <a:spAutoFit/>
          </a:bodyPr>
          <a:lstStyle>
            <a:lvl1pPr>
              <a:spcBef>
                <a:spcPts val="0"/>
              </a:spcBef>
              <a:defRPr sz="4400">
                <a:solidFill>
                  <a:srgbClr val="F84A8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pPr>
              <a:defRPr>
                <a:latin typeface="+mj-lt"/>
                <a:ea typeface="+mj-ea"/>
                <a:cs typeface="+mj-cs"/>
                <a:sym typeface="Calibri" panose="020F0502020204030204"/>
              </a:defRPr>
            </a:pPr>
            <a:r>
              <a:rPr sz="3000" dirty="0" err="1">
                <a:solidFill>
                  <a:srgbClr val="00B0F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人体降压要穴：风池</a:t>
            </a:r>
            <a:endParaRPr sz="3000" dirty="0">
              <a:solidFill>
                <a:srgbClr val="00B0F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pic>
        <p:nvPicPr>
          <p:cNvPr id="947" name="GB20fengchi.png" descr="GB20fengchi.png"/>
          <p:cNvPicPr>
            <a:picLocks noChangeAspect="1"/>
          </p:cNvPicPr>
          <p:nvPr/>
        </p:nvPicPr>
        <p:blipFill>
          <a:blip r:embed="rId3"/>
          <a:stretch>
            <a:fillRect/>
          </a:stretch>
        </p:blipFill>
        <p:spPr>
          <a:xfrm>
            <a:off x="5651500" y="4005262"/>
            <a:ext cx="3265488" cy="2447926"/>
          </a:xfrm>
          <a:prstGeom prst="rect">
            <a:avLst/>
          </a:prstGeom>
          <a:ln w="12700">
            <a:miter lim="400000"/>
            <a:headEnd/>
            <a:tailEnd/>
          </a:ln>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 name="托按风池"/>
          <p:cNvSpPr txBox="1"/>
          <p:nvPr/>
        </p:nvSpPr>
        <p:spPr>
          <a:xfrm>
            <a:off x="1331912" y="333375"/>
            <a:ext cx="1944688" cy="391478"/>
          </a:xfrm>
          <a:prstGeom prst="rect">
            <a:avLst/>
          </a:prstGeom>
          <a:ln w="12700">
            <a:miter lim="400000"/>
          </a:ln>
        </p:spPr>
        <p:txBody>
          <a:bodyPr lIns="45719" rIns="45719">
            <a:spAutoFit/>
          </a:bodyPr>
          <a:lstStyle>
            <a:lvl1pPr algn="l">
              <a:spcBef>
                <a:spcPts val="0"/>
              </a:spcBef>
              <a:def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r>
              <a:t>托按风池</a:t>
            </a:r>
          </a:p>
        </p:txBody>
      </p:sp>
      <p:sp>
        <p:nvSpPr>
          <p:cNvPr id="950" name="78"/>
          <p:cNvSpPr/>
          <p:nvPr/>
        </p:nvSpPr>
        <p:spPr>
          <a:xfrm>
            <a:off x="323850" y="981075"/>
            <a:ext cx="3810000" cy="2857500"/>
          </a:xfrm>
          <a:prstGeom prst="rect">
            <a:avLst/>
          </a:prstGeom>
          <a:blipFill>
            <a:blip r:embed="rId1"/>
            <a:stretch>
              <a:fillRect/>
            </a:stretch>
          </a:blipFill>
          <a:ln w="12700">
            <a:miter lim="400000"/>
          </a:ln>
          <a:effectLst>
            <a:outerShdw blurRad="63500" dist="129315" dir="13500000" rotWithShape="0">
              <a:srgbClr val="808080">
                <a:alpha val="50000"/>
              </a:srgbClr>
            </a:outerShdw>
          </a:effectLst>
        </p:spPr>
        <p:txBody>
          <a:bodyPr lIns="45719" rIns="45719"/>
          <a:lstStyle/>
          <a:p>
            <a:pPr algn="l">
              <a:spcBef>
                <a:spcPts val="0"/>
              </a:spcBef>
              <a:defRPr sz="1800">
                <a:latin typeface="MS PGothic" panose="020B0600070205080204" charset="-128"/>
                <a:ea typeface="MS PGothic" panose="020B0600070205080204" charset="-128"/>
                <a:cs typeface="MS PGothic" panose="020B0600070205080204" charset="-128"/>
                <a:sym typeface="MS PGothic" panose="020B0600070205080204" charset="-128"/>
              </a:defRPr>
            </a:pPr>
          </a:p>
        </p:txBody>
      </p:sp>
      <p:sp>
        <p:nvSpPr>
          <p:cNvPr id="951" name="78"/>
          <p:cNvSpPr/>
          <p:nvPr/>
        </p:nvSpPr>
        <p:spPr>
          <a:xfrm>
            <a:off x="179387" y="3357562"/>
            <a:ext cx="3454401" cy="2590801"/>
          </a:xfrm>
          <a:prstGeom prst="rect">
            <a:avLst/>
          </a:prstGeom>
          <a:blipFill>
            <a:blip r:embed="rId2"/>
            <a:stretch>
              <a:fillRect/>
            </a:stretch>
          </a:blipFill>
          <a:ln w="12700">
            <a:miter lim="400000"/>
          </a:ln>
          <a:effectLst>
            <a:outerShdw blurRad="63500" dist="129315" dir="13500000" rotWithShape="0">
              <a:srgbClr val="808080">
                <a:alpha val="50000"/>
              </a:srgbClr>
            </a:outerShdw>
          </a:effectLst>
        </p:spPr>
        <p:txBody>
          <a:bodyPr lIns="45719" rIns="45719"/>
          <a:lstStyle/>
          <a:p>
            <a:pPr algn="l">
              <a:spcBef>
                <a:spcPts val="0"/>
              </a:spcBef>
              <a:defRPr sz="1800">
                <a:latin typeface="MS PGothic" panose="020B0600070205080204" charset="-128"/>
                <a:ea typeface="MS PGothic" panose="020B0600070205080204" charset="-128"/>
                <a:cs typeface="MS PGothic" panose="020B0600070205080204" charset="-128"/>
                <a:sym typeface="MS PGothic" panose="020B0600070205080204" charset="-128"/>
              </a:defRPr>
            </a:pPr>
          </a:p>
        </p:txBody>
      </p:sp>
      <p:sp>
        <p:nvSpPr>
          <p:cNvPr id="952" name="按揉颈部"/>
          <p:cNvSpPr txBox="1"/>
          <p:nvPr/>
        </p:nvSpPr>
        <p:spPr>
          <a:xfrm>
            <a:off x="5629275" y="404812"/>
            <a:ext cx="1323340" cy="391478"/>
          </a:xfrm>
          <a:prstGeom prst="rect">
            <a:avLst/>
          </a:prstGeom>
          <a:ln w="12700">
            <a:miter lim="400000"/>
          </a:ln>
        </p:spPr>
        <p:txBody>
          <a:bodyPr wrap="none" lIns="45719" rIns="45719">
            <a:spAutoFit/>
          </a:bodyPr>
          <a:lstStyle>
            <a:lvl1pPr algn="l">
              <a:spcBef>
                <a:spcPts val="0"/>
              </a:spcBef>
              <a:def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r>
              <a:t>按揉颈部</a:t>
            </a:r>
          </a:p>
        </p:txBody>
      </p:sp>
      <p:sp>
        <p:nvSpPr>
          <p:cNvPr id="953" name="77"/>
          <p:cNvSpPr/>
          <p:nvPr/>
        </p:nvSpPr>
        <p:spPr>
          <a:xfrm>
            <a:off x="4949825" y="908049"/>
            <a:ext cx="3360738" cy="2520952"/>
          </a:xfrm>
          <a:prstGeom prst="rect">
            <a:avLst/>
          </a:prstGeom>
          <a:blipFill>
            <a:blip r:embed="rId3"/>
            <a:stretch>
              <a:fillRect/>
            </a:stretch>
          </a:blipFill>
          <a:ln w="12700">
            <a:miter lim="400000"/>
          </a:ln>
          <a:effectLst>
            <a:outerShdw blurRad="63500" dist="129315" dir="13500000" rotWithShape="0">
              <a:srgbClr val="808080">
                <a:alpha val="50000"/>
              </a:srgbClr>
            </a:outerShdw>
          </a:effectLst>
        </p:spPr>
        <p:txBody>
          <a:bodyPr lIns="45719" rIns="45719"/>
          <a:lstStyle/>
          <a:p>
            <a:pPr algn="l">
              <a:spcBef>
                <a:spcPts val="0"/>
              </a:spcBef>
              <a:defRPr sz="1800">
                <a:latin typeface="MS PGothic" panose="020B0600070205080204" charset="-128"/>
                <a:ea typeface="MS PGothic" panose="020B0600070205080204" charset="-128"/>
                <a:cs typeface="MS PGothic" panose="020B0600070205080204" charset="-128"/>
                <a:sym typeface="MS PGothic" panose="020B0600070205080204" charset="-128"/>
              </a:defRPr>
            </a:pPr>
          </a:p>
        </p:txBody>
      </p:sp>
      <p:sp>
        <p:nvSpPr>
          <p:cNvPr id="954" name="指揉膝眼"/>
          <p:cNvSpPr txBox="1"/>
          <p:nvPr/>
        </p:nvSpPr>
        <p:spPr>
          <a:xfrm>
            <a:off x="2700337" y="6165850"/>
            <a:ext cx="1995488" cy="391478"/>
          </a:xfrm>
          <a:prstGeom prst="rect">
            <a:avLst/>
          </a:prstGeom>
          <a:ln w="12700">
            <a:miter lim="400000"/>
          </a:ln>
        </p:spPr>
        <p:txBody>
          <a:bodyPr lIns="45719" rIns="45719">
            <a:spAutoFit/>
          </a:bodyPr>
          <a:lstStyle>
            <a:lvl1pPr algn="l">
              <a:spcBef>
                <a:spcPts val="0"/>
              </a:spcBef>
              <a:defRPr>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defRPr>
            </a:lvl1pPr>
          </a:lstStyle>
          <a:p>
            <a:r>
              <a:t>指揉膝眼</a:t>
            </a:r>
          </a:p>
        </p:txBody>
      </p:sp>
      <p:sp>
        <p:nvSpPr>
          <p:cNvPr id="955" name="IMG_1129"/>
          <p:cNvSpPr/>
          <p:nvPr/>
        </p:nvSpPr>
        <p:spPr>
          <a:xfrm>
            <a:off x="4794250" y="3740150"/>
            <a:ext cx="3810000" cy="2857500"/>
          </a:xfrm>
          <a:prstGeom prst="roundRect">
            <a:avLst>
              <a:gd name="adj" fmla="val 16667"/>
            </a:avLst>
          </a:prstGeom>
          <a:blipFill>
            <a:blip r:embed="rId4"/>
            <a:stretch>
              <a:fillRect/>
            </a:stretch>
          </a:blipFill>
          <a:ln w="12700">
            <a:miter lim="400000"/>
          </a:ln>
        </p:spPr>
        <p:txBody>
          <a:bodyPr lIns="45719" rIns="45719"/>
          <a:lstStyle/>
          <a:p>
            <a:pPr algn="l">
              <a:spcBef>
                <a:spcPts val="0"/>
              </a:spcBef>
              <a:defRPr sz="1800">
                <a:latin typeface="MS PGothic" panose="020B0600070205080204" charset="-128"/>
                <a:ea typeface="MS PGothic" panose="020B0600070205080204" charset="-128"/>
                <a:cs typeface="MS PGothic" panose="020B0600070205080204" charset="-128"/>
                <a:sym typeface="MS PGothic" panose="020B0600070205080204" charset="-128"/>
              </a:defRPr>
            </a:p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78523" y="1066800"/>
            <a:ext cx="7596554" cy="54425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US" altLang="zh-CN" sz="1800" dirty="0"/>
              <a:t>1</a:t>
            </a:r>
            <a:r>
              <a:rPr lang="zh-CN" altLang="en-US" sz="1800" dirty="0"/>
              <a:t>、</a:t>
            </a:r>
            <a:r>
              <a:rPr lang="zh-CN" altLang="en-US" sz="1800" dirty="0">
                <a:solidFill>
                  <a:srgbClr val="00B0F0"/>
                </a:solidFill>
              </a:rPr>
              <a:t>记忆力</a:t>
            </a:r>
            <a:r>
              <a:rPr lang="zh-CN" altLang="en-US" sz="1800" dirty="0"/>
              <a:t>的日渐衰退，甚至影响日常的生活起居，比如烹饪忘记放盐，做完饭忘记关煤气等一些行为；</a:t>
            </a:r>
            <a:endParaRPr lang="zh-CN" altLang="en-US" sz="1800" dirty="0"/>
          </a:p>
          <a:p>
            <a:pPr algn="l"/>
            <a:r>
              <a:rPr lang="en-US" altLang="zh-CN" sz="1800" dirty="0"/>
              <a:t>2</a:t>
            </a:r>
            <a:r>
              <a:rPr lang="zh-CN" altLang="en-US" sz="1800" dirty="0"/>
              <a:t>、</a:t>
            </a:r>
            <a:r>
              <a:rPr lang="zh-CN" altLang="en-US" sz="1800" dirty="0">
                <a:solidFill>
                  <a:srgbClr val="00B0F0"/>
                </a:solidFill>
              </a:rPr>
              <a:t>处理熟悉的事务</a:t>
            </a:r>
            <a:r>
              <a:rPr lang="zh-CN" altLang="en-US" sz="1800" dirty="0"/>
              <a:t>出现困难，甚至难以胜任一些简单的小事，比如穿衣服穿错穿反，做菜忘记正常的步骤等等；</a:t>
            </a:r>
            <a:endParaRPr lang="zh-CN" altLang="en-US" sz="1800" dirty="0"/>
          </a:p>
          <a:p>
            <a:pPr algn="l"/>
            <a:r>
              <a:rPr lang="en-US" altLang="zh-CN" sz="1800" dirty="0"/>
              <a:t>3</a:t>
            </a:r>
            <a:r>
              <a:rPr lang="zh-CN" altLang="en-US" sz="1800" dirty="0"/>
              <a:t>、</a:t>
            </a:r>
            <a:r>
              <a:rPr lang="zh-CN" altLang="en-US" sz="1800" dirty="0">
                <a:solidFill>
                  <a:srgbClr val="00B0F0"/>
                </a:solidFill>
              </a:rPr>
              <a:t>语言表达</a:t>
            </a:r>
            <a:r>
              <a:rPr lang="zh-CN" altLang="en-US" sz="1800" dirty="0"/>
              <a:t>困难，无法完整、正确的表述，说话或者书写时让人无法理解；</a:t>
            </a:r>
            <a:endParaRPr lang="zh-CN" altLang="en-US" sz="1800" dirty="0"/>
          </a:p>
          <a:p>
            <a:pPr algn="l"/>
            <a:r>
              <a:rPr lang="en-US" altLang="zh-CN" sz="1800" dirty="0"/>
              <a:t>4</a:t>
            </a:r>
            <a:r>
              <a:rPr lang="zh-CN" altLang="en-US" sz="1800" dirty="0"/>
              <a:t>、对</a:t>
            </a:r>
            <a:r>
              <a:rPr lang="zh-CN" altLang="en-US" sz="1800" dirty="0">
                <a:solidFill>
                  <a:srgbClr val="00B0F0"/>
                </a:solidFill>
              </a:rPr>
              <a:t>时间、地点和人物</a:t>
            </a:r>
            <a:r>
              <a:rPr lang="zh-CN" altLang="en-US" sz="1800" dirty="0"/>
              <a:t>感觉到混淆，常常不知道今天是几号，是哪个年份，或者不知道自己所处的城市、省份等；</a:t>
            </a:r>
            <a:endParaRPr lang="zh-CN" altLang="en-US" sz="1800" dirty="0"/>
          </a:p>
          <a:p>
            <a:pPr algn="l"/>
            <a:r>
              <a:rPr lang="en-US" altLang="zh-CN" sz="1800" dirty="0"/>
              <a:t>5</a:t>
            </a:r>
            <a:r>
              <a:rPr lang="zh-CN" altLang="en-US" sz="1800" dirty="0"/>
              <a:t>、</a:t>
            </a:r>
            <a:r>
              <a:rPr lang="zh-CN" altLang="en-US" sz="1800" dirty="0">
                <a:solidFill>
                  <a:srgbClr val="00B0F0"/>
                </a:solidFill>
              </a:rPr>
              <a:t>判断能力</a:t>
            </a:r>
            <a:r>
              <a:rPr lang="zh-CN" altLang="en-US" sz="1800" dirty="0"/>
              <a:t>的下降，比如出现在寒冬天气穿着夏装或者炎夏穿着冬衣棉袄等反常的行为；</a:t>
            </a:r>
            <a:endParaRPr lang="zh-CN" altLang="en-US" sz="1800" dirty="0"/>
          </a:p>
          <a:p>
            <a:pPr algn="l"/>
            <a:r>
              <a:rPr lang="en-US" altLang="zh-CN" sz="1800" dirty="0"/>
              <a:t>6</a:t>
            </a:r>
            <a:r>
              <a:rPr lang="zh-CN" altLang="en-US" sz="1800" dirty="0"/>
              <a:t>、</a:t>
            </a:r>
            <a:r>
              <a:rPr lang="zh-CN" altLang="en-US" sz="1800" dirty="0">
                <a:solidFill>
                  <a:srgbClr val="00B0F0"/>
                </a:solidFill>
              </a:rPr>
              <a:t>理解和安排</a:t>
            </a:r>
            <a:r>
              <a:rPr lang="zh-CN" altLang="en-US" sz="1800" dirty="0"/>
              <a:t>事务的能力下降，通常表现在与人交谈出现失误，在购买支付或者银行存取时无法正确的进行；</a:t>
            </a:r>
            <a:endParaRPr lang="zh-CN" altLang="en-US" sz="1800" dirty="0"/>
          </a:p>
          <a:p>
            <a:pPr algn="l"/>
            <a:r>
              <a:rPr lang="en-US" altLang="zh-CN" sz="1800" dirty="0"/>
              <a:t>7</a:t>
            </a:r>
            <a:r>
              <a:rPr lang="zh-CN" altLang="en-US" sz="1800" dirty="0"/>
              <a:t>、时常把东西放在</a:t>
            </a:r>
            <a:r>
              <a:rPr lang="zh-CN" altLang="en-US" sz="1800" dirty="0">
                <a:solidFill>
                  <a:srgbClr val="00B0F0"/>
                </a:solidFill>
              </a:rPr>
              <a:t>不适宜</a:t>
            </a:r>
            <a:r>
              <a:rPr lang="zh-CN" altLang="en-US" sz="1800" dirty="0"/>
              <a:t>的地方；</a:t>
            </a:r>
            <a:endParaRPr lang="zh-CN" altLang="en-US" sz="1800" dirty="0"/>
          </a:p>
          <a:p>
            <a:pPr algn="l"/>
            <a:r>
              <a:rPr lang="en-US" altLang="zh-CN" sz="1800" dirty="0"/>
              <a:t>8</a:t>
            </a:r>
            <a:r>
              <a:rPr lang="zh-CN" altLang="en-US" sz="1800" dirty="0"/>
              <a:t>、</a:t>
            </a:r>
            <a:r>
              <a:rPr lang="zh-CN" altLang="en-US" sz="1800" dirty="0">
                <a:solidFill>
                  <a:srgbClr val="00B0F0"/>
                </a:solidFill>
              </a:rPr>
              <a:t>情绪</a:t>
            </a:r>
            <a:r>
              <a:rPr lang="zh-CN" altLang="en-US" sz="1800" dirty="0"/>
              <a:t>不稳定，情绪总是快速的起落，表现得喜怒无常；</a:t>
            </a:r>
            <a:endParaRPr lang="zh-CN" altLang="en-US" sz="1800" dirty="0"/>
          </a:p>
          <a:p>
            <a:pPr algn="l"/>
            <a:r>
              <a:rPr lang="en-US" altLang="zh-CN" sz="1800" dirty="0"/>
              <a:t>9</a:t>
            </a:r>
            <a:r>
              <a:rPr lang="zh-CN" altLang="en-US" sz="1800" dirty="0"/>
              <a:t>、</a:t>
            </a:r>
            <a:r>
              <a:rPr lang="zh-CN" altLang="en-US" sz="1800" dirty="0">
                <a:solidFill>
                  <a:srgbClr val="00B0F0"/>
                </a:solidFill>
              </a:rPr>
              <a:t>性格</a:t>
            </a:r>
            <a:r>
              <a:rPr lang="zh-CN" altLang="en-US" sz="1800" dirty="0"/>
              <a:t>发生改变，变得多疑、淡漠；</a:t>
            </a:r>
            <a:endParaRPr lang="zh-CN" altLang="en-US" sz="1800" dirty="0"/>
          </a:p>
          <a:p>
            <a:pPr algn="l"/>
            <a:r>
              <a:rPr lang="en-US" altLang="zh-CN" sz="1800" dirty="0"/>
              <a:t>10</a:t>
            </a:r>
            <a:r>
              <a:rPr lang="zh-CN" altLang="en-US" sz="1800" dirty="0"/>
              <a:t>、失去做事情的</a:t>
            </a:r>
            <a:r>
              <a:rPr lang="zh-CN" altLang="en-US" sz="1800" dirty="0">
                <a:solidFill>
                  <a:srgbClr val="00B0F0"/>
                </a:solidFill>
              </a:rPr>
              <a:t>主动性</a:t>
            </a:r>
            <a:r>
              <a:rPr lang="zh-CN" altLang="en-US" sz="1800" dirty="0"/>
              <a:t>，行动比较懒散，感觉对任何事情的兴致都不高。</a:t>
            </a:r>
            <a:endParaRPr lang="zh-CN" altLang="en-US" sz="1800" dirty="0"/>
          </a:p>
        </p:txBody>
      </p:sp>
      <p:sp>
        <p:nvSpPr>
          <p:cNvPr id="3" name="文本框 2"/>
          <p:cNvSpPr txBox="1"/>
          <p:nvPr/>
        </p:nvSpPr>
        <p:spPr>
          <a:xfrm>
            <a:off x="0" y="304800"/>
            <a:ext cx="4021015"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zh-CN" altLang="en-US" sz="3000" b="1" dirty="0">
                <a:solidFill>
                  <a:srgbClr val="FF0000"/>
                </a:solidFill>
                <a:highlight>
                  <a:srgbClr val="FFFF00"/>
                </a:highlight>
                <a:latin typeface="微软雅黑" panose="020B0503020204020204" charset="-122"/>
                <a:ea typeface="微软雅黑" panose="020B0503020204020204" charset="-122"/>
              </a:rPr>
              <a:t>阿尔兹海默病</a:t>
            </a:r>
            <a:endParaRPr lang="zh-CN" altLang="en-US" sz="3000" dirty="0">
              <a:solidFill>
                <a:srgbClr val="FF0000"/>
              </a:solidFill>
              <a:highlight>
                <a:srgbClr val="FFFF00"/>
              </a:highlight>
              <a:latin typeface="微软雅黑" panose="020B0503020204020204" charset="-122"/>
              <a:ea typeface="微软雅黑" panose="020B0503020204020204" charset="-122"/>
            </a:endParaRPr>
          </a:p>
        </p:txBody>
      </p:sp>
      <p:sp>
        <p:nvSpPr>
          <p:cNvPr id="4" name="圆角矩形 3"/>
          <p:cNvSpPr/>
          <p:nvPr/>
        </p:nvSpPr>
        <p:spPr>
          <a:xfrm>
            <a:off x="550985" y="1312985"/>
            <a:ext cx="410307" cy="4426851"/>
          </a:xfrm>
          <a:prstGeom prst="roundRect">
            <a:avLst/>
          </a:prstGeom>
          <a:solidFill>
            <a:srgbClr val="FFFFFF"/>
          </a:solidFill>
          <a:ln w="25400" cap="flat">
            <a:solidFill>
              <a:schemeClr val="accent1"/>
            </a:solidFill>
            <a:prstDash val="solid"/>
            <a:round/>
          </a:ln>
          <a:effectLst>
            <a:outerShdw blurRad="63500" dist="53881" dir="135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十</a:t>
            </a: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endParaRPr lang="en-US" altLang="zh-CN" dirty="0"/>
          </a:p>
          <a:p>
            <a:pPr marL="0" marR="0" indent="0" algn="ctr" defTabSz="914400" rtl="0" fontAlgn="auto" latinLnBrk="0" hangingPunct="0">
              <a:lnSpc>
                <a:spcPct val="100000"/>
              </a:lnSpc>
              <a:spcBef>
                <a:spcPts val="50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大</a:t>
            </a: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先</a:t>
            </a: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endParaRPr lang="en-US" altLang="zh-CN" dirty="0"/>
          </a:p>
          <a:p>
            <a:pPr marL="0" marR="0" indent="0" algn="ctr" defTabSz="914400" rtl="0" fontAlgn="auto" latinLnBrk="0" hangingPunct="0">
              <a:lnSpc>
                <a:spcPct val="100000"/>
              </a:lnSpc>
              <a:spcBef>
                <a:spcPts val="500"/>
              </a:spcBef>
              <a:spcAft>
                <a:spcPts val="0"/>
              </a:spcAft>
              <a:buClrTx/>
              <a:buSzTx/>
              <a:buFontTx/>
              <a:buNone/>
            </a:pPr>
            <a:endParaRPr kumimoji="0" lang="en-US" altLang="zh-CN"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a:p>
            <a:pPr marL="0" marR="0" indent="0" algn="ctr" defTabSz="914400" rtl="0" fontAlgn="auto" latinLnBrk="0" hangingPunct="0">
              <a:lnSpc>
                <a:spcPct val="100000"/>
              </a:lnSpc>
              <a:spcBef>
                <a:spcPts val="500"/>
              </a:spcBef>
              <a:spcAft>
                <a:spcPts val="0"/>
              </a:spcAft>
              <a:buClrTx/>
              <a:buSzTx/>
              <a:buFontTx/>
              <a:buNone/>
            </a:pPr>
            <a:r>
              <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兆</a:t>
            </a:r>
            <a:endPar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415" y="445477"/>
            <a:ext cx="4665785"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rPr>
              <a:t>中医怎么看阿尔兹海默病</a:t>
            </a:r>
            <a:endPar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endParaRPr>
          </a:p>
        </p:txBody>
      </p:sp>
      <p:sp>
        <p:nvSpPr>
          <p:cNvPr id="3" name="文本框 2"/>
          <p:cNvSpPr txBox="1"/>
          <p:nvPr/>
        </p:nvSpPr>
        <p:spPr>
          <a:xfrm>
            <a:off x="363416" y="1289538"/>
            <a:ext cx="8639908" cy="5114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sz="2200" dirty="0"/>
              <a:t>阿尔兹海默病（</a:t>
            </a:r>
            <a:r>
              <a:rPr lang="en-US" altLang="zh-CN" sz="2200" dirty="0"/>
              <a:t>AD</a:t>
            </a:r>
            <a:r>
              <a:rPr lang="zh-CN" altLang="en-US" sz="2200" dirty="0"/>
              <a:t>）</a:t>
            </a:r>
            <a:r>
              <a:rPr lang="zh-CN" altLang="zh-CN" sz="2200" dirty="0"/>
              <a:t>属于中医学“痴呆”、“呆病”等范畴。心藏神，肝藏魂，肾藏志，脾藏意，肺藏魄，</a:t>
            </a:r>
            <a:r>
              <a:rPr lang="en-US" altLang="zh-CN" sz="2200" dirty="0"/>
              <a:t>AD</a:t>
            </a:r>
            <a:r>
              <a:rPr lang="zh-CN" altLang="zh-CN" sz="2200" dirty="0"/>
              <a:t>应与五脏功能失调有关，尤以心、肝、肾三脏关系密切。</a:t>
            </a:r>
            <a:r>
              <a:rPr lang="zh-CN" altLang="en-US" sz="2200" dirty="0"/>
              <a:t>中医临床认为</a:t>
            </a:r>
            <a:r>
              <a:rPr lang="en-US" altLang="zh-CN" sz="2200" dirty="0"/>
              <a:t>AD</a:t>
            </a:r>
            <a:r>
              <a:rPr lang="zh-CN" altLang="en-US" sz="2200" dirty="0"/>
              <a:t>有肾气不足型、脾肾阳虚型、痰浊目窍型、瘀阻脑络型、火热内伤型、肝阳上亢型等。一般情况下肝阳上亢会有头晕、目眩、耳鸣等表现。人参、刺五加、银杏、石杉等均具有一定的益智和提高记忆效果。一些中成药在抗痴呆方面的作用引起专家的关注。如对六味地黄丸、补中益气汤、归脾汤、天王补心丹四种传统补肾中药研究后证实，都具有抗衰老及抗氧化作用，对于早老性痴呆、神经衰弱及健忘均有疗效。</a:t>
            </a:r>
            <a:endParaRPr lang="en-US" altLang="zh-CN" sz="2200" dirty="0"/>
          </a:p>
          <a:p>
            <a:pPr algn="l"/>
            <a:r>
              <a:rPr lang="en-GB" altLang="zh-CN" dirty="0"/>
              <a:t>AD</a:t>
            </a:r>
            <a:r>
              <a:rPr lang="zh-CN" altLang="en-US" dirty="0"/>
              <a:t>最常见证候是肾虚和痰浊，肾虚证与总体认知损害相关，且年龄越大则肾虚证越重；痰浊证与情节记忆损害相关，且对肾虚、血瘀、气血亏虚有叠加作用，</a:t>
            </a:r>
            <a:r>
              <a:rPr lang="en-GB" altLang="zh-CN" dirty="0"/>
              <a:t>AD</a:t>
            </a:r>
            <a:r>
              <a:rPr lang="zh-CN" altLang="en-US" dirty="0"/>
              <a:t>患者磁共振波谱研究，发现肾虚以累及右内侧颞叶</a:t>
            </a:r>
            <a:r>
              <a:rPr lang="en-GB" altLang="zh-CN" dirty="0"/>
              <a:t>NAA//</a:t>
            </a:r>
            <a:r>
              <a:rPr lang="en-GB" altLang="zh-CN" dirty="0" err="1"/>
              <a:t>mI</a:t>
            </a:r>
            <a:r>
              <a:rPr lang="en-GB" altLang="zh-CN" dirty="0"/>
              <a:t> </a:t>
            </a:r>
            <a:r>
              <a:rPr lang="zh-CN" altLang="en-US" dirty="0"/>
              <a:t>代谢组为主，痰浊以累及左内侧颞叶</a:t>
            </a:r>
            <a:r>
              <a:rPr lang="en-GB" altLang="zh-CN" dirty="0"/>
              <a:t>NAA/Cr</a:t>
            </a:r>
            <a:r>
              <a:rPr lang="zh-CN" altLang="en-GB" dirty="0"/>
              <a:t>、</a:t>
            </a:r>
            <a:r>
              <a:rPr lang="en-GB" altLang="zh-CN" dirty="0"/>
              <a:t>NAA/</a:t>
            </a:r>
            <a:r>
              <a:rPr lang="en-GB" altLang="zh-CN" dirty="0" err="1"/>
              <a:t>mI</a:t>
            </a:r>
            <a:r>
              <a:rPr lang="zh-CN" altLang="en-US" dirty="0"/>
              <a:t>代谢组为主。</a:t>
            </a:r>
            <a:endParaRPr lang="zh-CN" altLang="en-US" sz="2200"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553" y="1228663"/>
            <a:ext cx="8258909" cy="3267561"/>
          </a:xfrm>
          <a:prstGeom prst="rect">
            <a:avLst/>
          </a:prstGeom>
        </p:spPr>
        <p:txBody>
          <a:bodyPr wrap="square">
            <a:spAutoFit/>
          </a:bodyPr>
          <a:lstStyle/>
          <a:p>
            <a:pPr algn="l"/>
            <a:r>
              <a:rPr lang="zh-CN" altLang="en-US" sz="1800" dirty="0">
                <a:latin typeface="Arial Unicode MS" panose="020B0604020202020204" pitchFamily="34" charset="-128"/>
                <a:ea typeface="宋体" panose="02010600030101010101" pitchFamily="2" charset="-122"/>
              </a:rPr>
              <a:t>健康中国被列入中国十三五规划，大健康产业市场规模接近10万亿元。我国人口老龄化规模大、速度快、持续时间长，2020年60岁以上的老年人口达到2.43亿,占总人口的18%,而到2050年,老龄人口将占总人口1/3。大部分老年人患慢性疾病，同时近4000万失能和部分失能老年人。老年人的医疗卫生服务需求和生活照料需求叠加的趋势越来越明显。</a:t>
            </a:r>
            <a:endParaRPr lang="en-US" altLang="zh-CN" sz="1800" dirty="0">
              <a:latin typeface="Arial Unicode MS" panose="020B0604020202020204" pitchFamily="34" charset="-128"/>
              <a:ea typeface="宋体" panose="02010600030101010101" pitchFamily="2" charset="-122"/>
            </a:endParaRPr>
          </a:p>
          <a:p>
            <a:pPr algn="l"/>
            <a:r>
              <a:rPr lang="zh-CN" altLang="en-US" sz="1800" dirty="0">
                <a:latin typeface="Arial Unicode MS" panose="020B0604020202020204" pitchFamily="34" charset="-128"/>
                <a:ea typeface="宋体" panose="02010600030101010101" pitchFamily="2" charset="-122"/>
              </a:rPr>
              <a:t>老年医学正在形成一个系统的社会服务体系。在欧美、日本等人口老龄化较突出的国家</a:t>
            </a:r>
            <a:r>
              <a:rPr lang="en-US" altLang="zh-CN" sz="1800" dirty="0">
                <a:latin typeface="Arial Unicode MS" panose="020B0604020202020204" pitchFamily="34" charset="-128"/>
                <a:ea typeface="宋体" panose="02010600030101010101" pitchFamily="2" charset="-122"/>
              </a:rPr>
              <a:t>,</a:t>
            </a:r>
            <a:r>
              <a:rPr lang="zh-CN" altLang="en-US" sz="1800" dirty="0">
                <a:latin typeface="Arial Unicode MS" panose="020B0604020202020204" pitchFamily="34" charset="-128"/>
                <a:ea typeface="宋体" panose="02010600030101010101" pitchFamily="2" charset="-122"/>
              </a:rPr>
              <a:t>老年病康复医院、老年社区医院较普遍</a:t>
            </a:r>
            <a:r>
              <a:rPr lang="en-US" altLang="zh-CN" sz="1800" dirty="0">
                <a:latin typeface="Arial Unicode MS" panose="020B0604020202020204" pitchFamily="34" charset="-128"/>
                <a:ea typeface="宋体" panose="02010600030101010101" pitchFamily="2" charset="-122"/>
              </a:rPr>
              <a:t>,</a:t>
            </a:r>
            <a:r>
              <a:rPr lang="zh-CN" altLang="en-US" sz="1800" dirty="0">
                <a:latin typeface="Arial Unicode MS" panose="020B0604020202020204" pitchFamily="34" charset="-128"/>
                <a:ea typeface="宋体" panose="02010600030101010101" pitchFamily="2" charset="-122"/>
              </a:rPr>
              <a:t>为老年人医疗保健提供了全方位服务。</a:t>
            </a:r>
            <a:endParaRPr lang="en-US" altLang="zh-CN" sz="1800" dirty="0">
              <a:latin typeface="Arial Unicode MS" panose="020B0604020202020204" pitchFamily="34" charset="-128"/>
              <a:ea typeface="宋体" panose="02010600030101010101" pitchFamily="2" charset="-122"/>
            </a:endParaRPr>
          </a:p>
          <a:p>
            <a:pPr algn="l"/>
            <a:r>
              <a:rPr lang="zh-CN" altLang="en-US" sz="1800" dirty="0">
                <a:latin typeface="Arial Unicode MS" panose="020B0604020202020204" pitchFamily="34" charset="-128"/>
                <a:ea typeface="宋体" panose="02010600030101010101" pitchFamily="2" charset="-122"/>
              </a:rPr>
              <a:t>人们对疾病的认知和评价也在发生变化</a:t>
            </a:r>
            <a:r>
              <a:rPr lang="en-US" altLang="zh-CN" sz="1800" dirty="0">
                <a:latin typeface="Arial Unicode MS" panose="020B0604020202020204" pitchFamily="34" charset="-128"/>
                <a:ea typeface="宋体" panose="02010600030101010101" pitchFamily="2" charset="-122"/>
              </a:rPr>
              <a:t>,</a:t>
            </a:r>
            <a:r>
              <a:rPr lang="zh-CN" altLang="en-US" sz="1800" dirty="0">
                <a:latin typeface="Arial Unicode MS" panose="020B0604020202020204" pitchFamily="34" charset="-128"/>
                <a:ea typeface="宋体" panose="02010600030101010101" pitchFamily="2" charset="-122"/>
              </a:rPr>
              <a:t>现在已将工作重点从</a:t>
            </a:r>
            <a:r>
              <a:rPr lang="zh-CN" altLang="en-US" sz="1800" dirty="0">
                <a:solidFill>
                  <a:srgbClr val="00B0F0"/>
                </a:solidFill>
                <a:latin typeface="Arial Unicode MS" panose="020B0604020202020204" pitchFamily="34" charset="-128"/>
                <a:ea typeface="宋体" panose="02010600030101010101" pitchFamily="2" charset="-122"/>
              </a:rPr>
              <a:t>单纯防病、治病</a:t>
            </a:r>
            <a:r>
              <a:rPr lang="zh-CN" altLang="en-US" sz="1800" dirty="0">
                <a:latin typeface="Arial Unicode MS" panose="020B0604020202020204" pitchFamily="34" charset="-128"/>
                <a:ea typeface="宋体" panose="02010600030101010101" pitchFamily="2" charset="-122"/>
              </a:rPr>
              <a:t>转到</a:t>
            </a:r>
            <a:r>
              <a:rPr lang="zh-CN" altLang="en-US" sz="1800" dirty="0">
                <a:solidFill>
                  <a:srgbClr val="FF0000"/>
                </a:solidFill>
                <a:latin typeface="Arial Unicode MS" panose="020B0604020202020204" pitchFamily="34" charset="-128"/>
                <a:ea typeface="宋体" panose="02010600030101010101" pitchFamily="2" charset="-122"/>
              </a:rPr>
              <a:t>关注健康或亚健康</a:t>
            </a:r>
            <a:r>
              <a:rPr lang="zh-CN" altLang="en-US" sz="1800" dirty="0">
                <a:latin typeface="Arial Unicode MS" panose="020B0604020202020204" pitchFamily="34" charset="-128"/>
                <a:ea typeface="宋体" panose="02010600030101010101" pitchFamily="2" charset="-122"/>
              </a:rPr>
              <a:t>上来。医学以</a:t>
            </a:r>
            <a:r>
              <a:rPr lang="zh-CN" altLang="en-US" sz="1800" dirty="0">
                <a:solidFill>
                  <a:srgbClr val="00B0F0"/>
                </a:solidFill>
                <a:latin typeface="Arial Unicode MS" panose="020B0604020202020204" pitchFamily="34" charset="-128"/>
                <a:ea typeface="宋体" panose="02010600030101010101" pitchFamily="2" charset="-122"/>
              </a:rPr>
              <a:t>治疗</a:t>
            </a:r>
            <a:r>
              <a:rPr lang="zh-CN" altLang="en-US" sz="1800" dirty="0">
                <a:latin typeface="Arial Unicode MS" panose="020B0604020202020204" pitchFamily="34" charset="-128"/>
                <a:ea typeface="宋体" panose="02010600030101010101" pitchFamily="2" charset="-122"/>
              </a:rPr>
              <a:t>为本转向以</a:t>
            </a:r>
            <a:r>
              <a:rPr lang="zh-CN" altLang="en-US" sz="1800" dirty="0">
                <a:solidFill>
                  <a:srgbClr val="FF0000"/>
                </a:solidFill>
                <a:latin typeface="Arial Unicode MS" panose="020B0604020202020204" pitchFamily="34" charset="-128"/>
                <a:ea typeface="宋体" panose="02010600030101010101" pitchFamily="2" charset="-122"/>
              </a:rPr>
              <a:t>预防</a:t>
            </a:r>
            <a:r>
              <a:rPr lang="zh-CN" altLang="en-US" sz="1800" dirty="0">
                <a:latin typeface="Arial Unicode MS" panose="020B0604020202020204" pitchFamily="34" charset="-128"/>
                <a:ea typeface="宋体" panose="02010600030101010101" pitchFamily="2" charset="-122"/>
              </a:rPr>
              <a:t>为重点</a:t>
            </a:r>
            <a:r>
              <a:rPr lang="en-US" altLang="zh-CN" sz="1800" dirty="0">
                <a:latin typeface="Arial Unicode MS" panose="020B0604020202020204" pitchFamily="34" charset="-128"/>
                <a:ea typeface="宋体" panose="02010600030101010101" pitchFamily="2" charset="-122"/>
              </a:rPr>
              <a:t>;</a:t>
            </a:r>
            <a:r>
              <a:rPr lang="zh-CN" altLang="en-US" sz="1800" dirty="0">
                <a:latin typeface="Arial Unicode MS" panose="020B0604020202020204" pitchFamily="34" charset="-128"/>
                <a:ea typeface="宋体" panose="02010600030101010101" pitchFamily="2" charset="-122"/>
              </a:rPr>
              <a:t> 以</a:t>
            </a:r>
            <a:r>
              <a:rPr lang="zh-CN" altLang="en-US" sz="1800" dirty="0">
                <a:solidFill>
                  <a:srgbClr val="00B0F0"/>
                </a:solidFill>
                <a:latin typeface="Arial Unicode MS" panose="020B0604020202020204" pitchFamily="34" charset="-128"/>
                <a:ea typeface="宋体" panose="02010600030101010101" pitchFamily="2" charset="-122"/>
              </a:rPr>
              <a:t>医院模式</a:t>
            </a:r>
            <a:r>
              <a:rPr lang="zh-CN" altLang="en-US" sz="1800" dirty="0">
                <a:latin typeface="Arial Unicode MS" panose="020B0604020202020204" pitchFamily="34" charset="-128"/>
                <a:ea typeface="宋体" panose="02010600030101010101" pitchFamily="2" charset="-122"/>
              </a:rPr>
              <a:t>转向</a:t>
            </a:r>
            <a:r>
              <a:rPr lang="zh-CN" altLang="en-US" sz="1800" dirty="0">
                <a:solidFill>
                  <a:srgbClr val="FF0000"/>
                </a:solidFill>
                <a:latin typeface="Arial Unicode MS" panose="020B0604020202020204" pitchFamily="34" charset="-128"/>
                <a:ea typeface="宋体" panose="02010600030101010101" pitchFamily="2" charset="-122"/>
              </a:rPr>
              <a:t>综合性三级医疗网络监控服务模式</a:t>
            </a:r>
            <a:r>
              <a:rPr lang="en-US" altLang="zh-CN" sz="1800" dirty="0">
                <a:latin typeface="Arial Unicode MS" panose="020B0604020202020204" pitchFamily="34" charset="-128"/>
                <a:ea typeface="宋体" panose="02010600030101010101" pitchFamily="2" charset="-122"/>
              </a:rPr>
              <a:t>;</a:t>
            </a:r>
            <a:r>
              <a:rPr lang="zh-CN" altLang="en-US" sz="1800" dirty="0">
                <a:latin typeface="Arial Unicode MS" panose="020B0604020202020204" pitchFamily="34" charset="-128"/>
                <a:ea typeface="宋体" panose="02010600030101010101" pitchFamily="2" charset="-122"/>
              </a:rPr>
              <a:t>老年护理模式由</a:t>
            </a:r>
            <a:r>
              <a:rPr lang="zh-CN" altLang="en-US" sz="1800" dirty="0">
                <a:solidFill>
                  <a:srgbClr val="00B0F0"/>
                </a:solidFill>
                <a:latin typeface="Arial Unicode MS" panose="020B0604020202020204" pitchFamily="34" charset="-128"/>
                <a:ea typeface="宋体" panose="02010600030101010101" pitchFamily="2" charset="-122"/>
              </a:rPr>
              <a:t>个别护理</a:t>
            </a:r>
            <a:r>
              <a:rPr lang="zh-CN" altLang="en-US" sz="1800" dirty="0">
                <a:latin typeface="Arial Unicode MS" panose="020B0604020202020204" pitchFamily="34" charset="-128"/>
                <a:ea typeface="宋体" panose="02010600030101010101" pitchFamily="2" charset="-122"/>
              </a:rPr>
              <a:t>转向</a:t>
            </a:r>
            <a:r>
              <a:rPr lang="zh-CN" altLang="en-US" sz="1800" dirty="0">
                <a:solidFill>
                  <a:srgbClr val="FF0000"/>
                </a:solidFill>
                <a:latin typeface="Arial Unicode MS" panose="020B0604020202020204" pitchFamily="34" charset="-128"/>
                <a:ea typeface="宋体" panose="02010600030101010101" pitchFamily="2" charset="-122"/>
              </a:rPr>
              <a:t>持续护理</a:t>
            </a:r>
            <a:r>
              <a:rPr lang="zh-CN" altLang="en-US" sz="1800" dirty="0">
                <a:latin typeface="Arial Unicode MS" panose="020B0604020202020204" pitchFamily="34" charset="-128"/>
                <a:ea typeface="宋体" panose="02010600030101010101" pitchFamily="2" charset="-122"/>
              </a:rPr>
              <a:t>。</a:t>
            </a:r>
            <a:endParaRPr lang="zh-CN" altLang="en-US" sz="1800" dirty="0">
              <a:latin typeface="Arial Unicode MS" panose="020B0604020202020204" pitchFamily="34" charset="-128"/>
              <a:ea typeface="宋体" panose="02010600030101010101" pitchFamily="2" charset="-122"/>
            </a:endParaRPr>
          </a:p>
        </p:txBody>
      </p:sp>
      <p:sp>
        <p:nvSpPr>
          <p:cNvPr id="3" name="矩形 2"/>
          <p:cNvSpPr/>
          <p:nvPr/>
        </p:nvSpPr>
        <p:spPr>
          <a:xfrm>
            <a:off x="322257" y="384630"/>
            <a:ext cx="1723549" cy="553998"/>
          </a:xfrm>
          <a:prstGeom prst="rect">
            <a:avLst/>
          </a:prstGeom>
        </p:spPr>
        <p:txBody>
          <a:bodyPr wrap="none">
            <a:spAutoFit/>
          </a:bodyPr>
          <a:lstStyle/>
          <a:p>
            <a:r>
              <a:rPr lang="zh-CN" altLang="en-US" sz="3000" dirty="0">
                <a:solidFill>
                  <a:srgbClr val="FF0000"/>
                </a:solidFill>
              </a:rPr>
              <a:t>一、背景</a:t>
            </a:r>
            <a:endParaRPr lang="zh-CN" altLang="en-US" sz="3000" dirty="0">
              <a:solidFill>
                <a:srgbClr val="FF0000"/>
              </a:solidFill>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8246" y="304800"/>
            <a:ext cx="3247292"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rPr>
              <a:t>中医治疗</a:t>
            </a:r>
            <a:endPar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endParaRPr>
          </a:p>
        </p:txBody>
      </p:sp>
      <p:sp>
        <p:nvSpPr>
          <p:cNvPr id="3" name="文本框 2"/>
          <p:cNvSpPr txBox="1"/>
          <p:nvPr/>
        </p:nvSpPr>
        <p:spPr>
          <a:xfrm>
            <a:off x="269630" y="3299228"/>
            <a:ext cx="8417169" cy="34265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sz="2000" dirty="0"/>
              <a:t>针刺治疗：</a:t>
            </a:r>
            <a:r>
              <a:rPr lang="zh-CN" altLang="zh-CN" sz="2000" dirty="0">
                <a:solidFill>
                  <a:srgbClr val="2F2F2F"/>
                </a:solidFill>
                <a:latin typeface="Arial" panose="020B0604020202020204" pitchFamily="34" charset="0"/>
                <a:ea typeface="微软雅黑" panose="020B0503020204020204" charset="-122"/>
              </a:rPr>
              <a:t>一般选择调神类穴位（四神聪、百会、印堂、神庭、神门），配合健脾补肾类穴位（足三里、脾俞、肝俞、肾俞），留针 30分钟，一日一次，20次一疗程；可连电针，连续波80-100次/分，强度和时间以患者耐受为度；</a:t>
            </a:r>
            <a:endParaRPr lang="en-US" altLang="zh-CN" sz="2000" dirty="0"/>
          </a:p>
          <a:p>
            <a:pPr algn="l"/>
            <a:r>
              <a:rPr lang="zh-CN" altLang="en-US" sz="2000" dirty="0"/>
              <a:t>穴位注射法：用人参注射液和复方丹参注射液于双侧肾俞、足三里、三阴交行穴位注射。</a:t>
            </a:r>
            <a:endParaRPr lang="en-US" altLang="zh-CN" sz="2000" dirty="0"/>
          </a:p>
          <a:p>
            <a:pPr algn="l"/>
            <a:r>
              <a:rPr lang="zh-CN" altLang="en-US" sz="2000" dirty="0"/>
              <a:t>针药并用：交替针刺人中、四神聪、本神、足三里、太溪、悬钟及百会、大椎、命门、肝俞、肾俞</a:t>
            </a:r>
            <a:r>
              <a:rPr lang="en-US" altLang="zh-CN" sz="2000" dirty="0"/>
              <a:t>2</a:t>
            </a:r>
            <a:r>
              <a:rPr lang="zh-CN" altLang="en-US" sz="2000" dirty="0"/>
              <a:t>组穴位，配合口服中药复元汤，结果针药并用组疗效明显优于单纯针刺组。</a:t>
            </a:r>
            <a:endParaRPr lang="en-US" altLang="zh-CN" sz="2000" dirty="0"/>
          </a:p>
          <a:p>
            <a:pPr algn="l"/>
            <a:endParaRPr lang="en-US" altLang="zh-CN" sz="2000" dirty="0"/>
          </a:p>
        </p:txBody>
      </p:sp>
      <p:sp>
        <p:nvSpPr>
          <p:cNvPr id="4" name="文本框 3"/>
          <p:cNvSpPr txBox="1"/>
          <p:nvPr/>
        </p:nvSpPr>
        <p:spPr>
          <a:xfrm>
            <a:off x="328246" y="1029875"/>
            <a:ext cx="8229600" cy="225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t>主要分型和方药：</a:t>
            </a:r>
            <a:endParaRPr lang="en-US" altLang="zh-CN" dirty="0"/>
          </a:p>
          <a:p>
            <a:pPr algn="l"/>
            <a:r>
              <a:rPr lang="zh-CN" altLang="en-US" dirty="0"/>
              <a:t>肝肾亏损型：左归丸加减；</a:t>
            </a:r>
            <a:endParaRPr lang="en-US" altLang="zh-CN" dirty="0"/>
          </a:p>
          <a:p>
            <a:pPr algn="l"/>
            <a:r>
              <a:rPr lang="zh-CN" altLang="en-US" dirty="0"/>
              <a:t>阴虚火旺型：麦味知柏地黄汤加减；</a:t>
            </a:r>
            <a:endParaRPr lang="en-US" altLang="zh-CN" dirty="0"/>
          </a:p>
          <a:p>
            <a:pPr algn="l"/>
            <a:r>
              <a:rPr lang="zh-CN" altLang="en-US" dirty="0"/>
              <a:t>脾虚痰阻型：香砂六君子汤加味；</a:t>
            </a:r>
            <a:endParaRPr lang="en-US" altLang="zh-CN" dirty="0"/>
          </a:p>
          <a:p>
            <a:pPr algn="l"/>
            <a:r>
              <a:rPr lang="zh-CN" altLang="en-US" dirty="0"/>
              <a:t>气滞血瘀型：通窍活血汤加味</a:t>
            </a:r>
            <a:endParaRPr lang="zh-CN" altLang="en-US" dirty="0"/>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69631" y="1295739"/>
            <a:ext cx="860473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algn="l" eaLnBrk="0" fontAlgn="base">
              <a:spcBef>
                <a:spcPct val="0"/>
              </a:spcBef>
              <a:spcAft>
                <a:spcPct val="0"/>
              </a:spcAft>
              <a:defRPr>
                <a:solidFill>
                  <a:schemeClr val="tx1"/>
                </a:solidFill>
                <a:latin typeface="Arial" panose="020B0604020202020204" pitchFamily="34" charset="0"/>
              </a:defRPr>
            </a:lvl1pPr>
            <a:lvl2pPr marL="457200" algn="l" eaLnBrk="0" fontAlgn="base">
              <a:spcBef>
                <a:spcPct val="0"/>
              </a:spcBef>
              <a:spcAft>
                <a:spcPct val="0"/>
              </a:spcAft>
              <a:defRPr>
                <a:solidFill>
                  <a:schemeClr val="tx1"/>
                </a:solidFill>
                <a:latin typeface="Arial" panose="020B0604020202020204" pitchFamily="34" charset="0"/>
              </a:defRPr>
            </a:lvl2pPr>
            <a:lvl3pPr marL="914400" algn="l" eaLnBrk="0" fontAlgn="base">
              <a:spcBef>
                <a:spcPct val="0"/>
              </a:spcBef>
              <a:spcAft>
                <a:spcPct val="0"/>
              </a:spcAft>
              <a:defRPr>
                <a:solidFill>
                  <a:schemeClr val="tx1"/>
                </a:solidFill>
                <a:latin typeface="Arial" panose="020B0604020202020204" pitchFamily="34" charset="0"/>
              </a:defRPr>
            </a:lvl3pPr>
            <a:lvl4pPr marL="1371600" algn="l" eaLnBrk="0" fontAlgn="base">
              <a:spcBef>
                <a:spcPct val="0"/>
              </a:spcBef>
              <a:spcAft>
                <a:spcPct val="0"/>
              </a:spcAft>
              <a:defRPr>
                <a:solidFill>
                  <a:schemeClr val="tx1"/>
                </a:solidFill>
                <a:latin typeface="Arial" panose="020B0604020202020204" pitchFamily="34" charset="0"/>
              </a:defRPr>
            </a:lvl4pPr>
            <a:lvl5pPr marL="1828800" algn="l" eaLnBrk="0" fontAlgn="base">
              <a:spcBef>
                <a:spcPct val="0"/>
              </a:spcBef>
              <a:spcAft>
                <a:spcPct val="0"/>
              </a:spcAft>
              <a:defRPr>
                <a:solidFill>
                  <a:schemeClr val="tx1"/>
                </a:solidFill>
                <a:latin typeface="Arial" panose="020B0604020202020204" pitchFamily="34" charset="0"/>
              </a:defRPr>
            </a:lvl5pPr>
            <a:lvl6pPr marL="2286000" algn="l" eaLnBrk="0" fontAlgn="base">
              <a:spcBef>
                <a:spcPct val="0"/>
              </a:spcBef>
              <a:spcAft>
                <a:spcPct val="0"/>
              </a:spcAft>
              <a:defRPr>
                <a:solidFill>
                  <a:schemeClr val="tx1"/>
                </a:solidFill>
                <a:latin typeface="Arial" panose="020B0604020202020204" pitchFamily="34" charset="0"/>
              </a:defRPr>
            </a:lvl6pPr>
            <a:lvl7pPr marL="2743200" algn="l" eaLnBrk="0" fontAlgn="base">
              <a:spcBef>
                <a:spcPct val="0"/>
              </a:spcBef>
              <a:spcAft>
                <a:spcPct val="0"/>
              </a:spcAft>
              <a:defRPr>
                <a:solidFill>
                  <a:schemeClr val="tx1"/>
                </a:solidFill>
                <a:latin typeface="Arial" panose="020B0604020202020204" pitchFamily="34" charset="0"/>
              </a:defRPr>
            </a:lvl7pPr>
            <a:lvl8pPr marL="3200400" algn="l" eaLnBrk="0" fontAlgn="base">
              <a:spcBef>
                <a:spcPct val="0"/>
              </a:spcBef>
              <a:spcAft>
                <a:spcPct val="0"/>
              </a:spcAft>
              <a:defRPr>
                <a:solidFill>
                  <a:schemeClr val="tx1"/>
                </a:solidFill>
                <a:latin typeface="Arial" panose="020B0604020202020204" pitchFamily="34" charset="0"/>
              </a:defRPr>
            </a:lvl8pPr>
            <a:lvl9pPr marL="3657600" algn="l" eaLnBrk="0" fontAlgn="base">
              <a:spcBef>
                <a:spcPct val="0"/>
              </a:spcBef>
              <a:spcAft>
                <a:spcPct val="0"/>
              </a:spcAft>
              <a:defRPr>
                <a:solidFill>
                  <a:schemeClr val="tx1"/>
                </a:solidFill>
                <a:latin typeface="Arial" panose="020B0604020202020204" pitchFamily="34" charset="0"/>
              </a:defRPr>
            </a:lvl9pPr>
          </a:lstStyle>
          <a:p>
            <a:pPr lvl="0"/>
            <a:r>
              <a:rPr kumimoji="0" lang="zh-CN" altLang="zh-CN" sz="1800" b="0" i="0" u="none" strike="noStrike" cap="none" normalizeH="0" baseline="0" dirty="0">
                <a:ln>
                  <a:noFill/>
                </a:ln>
                <a:solidFill>
                  <a:schemeClr val="tx1"/>
                </a:solidFill>
                <a:effectLst/>
                <a:latin typeface="Arial" panose="020B0604020202020204" pitchFamily="34" charset="0"/>
              </a:rPr>
              <a:t>1、</a:t>
            </a:r>
            <a:r>
              <a:rPr kumimoji="0" lang="zh-CN" altLang="zh-CN" sz="2000" b="0" i="0" u="none" strike="noStrike" cap="none" normalizeH="0" baseline="0" dirty="0">
                <a:ln>
                  <a:noFill/>
                </a:ln>
                <a:solidFill>
                  <a:schemeClr val="tx1"/>
                </a:solidFill>
                <a:effectLst/>
                <a:highlight>
                  <a:srgbClr val="FFFF00"/>
                </a:highlight>
                <a:latin typeface="Arial" panose="020B0604020202020204" pitchFamily="34" charset="0"/>
              </a:rPr>
              <a:t>健脑操</a:t>
            </a:r>
            <a:r>
              <a:rPr kumimoji="0" lang="zh-CN" altLang="en-US" sz="1800" b="0" i="0" u="none" strike="noStrike" cap="none" normalizeH="0" baseline="0" dirty="0">
                <a:ln>
                  <a:noFill/>
                </a:ln>
                <a:solidFill>
                  <a:schemeClr val="tx1"/>
                </a:solidFill>
                <a:effectLst/>
                <a:latin typeface="Arial" panose="020B0604020202020204" pitchFamily="34" charset="0"/>
              </a:rPr>
              <a:t>：</a:t>
            </a:r>
            <a:r>
              <a:rPr kumimoji="0" lang="zh-CN" altLang="zh-CN" sz="1800" b="0" i="0" u="none" strike="noStrike" cap="none" normalizeH="0" baseline="0" dirty="0">
                <a:ln>
                  <a:noFill/>
                </a:ln>
                <a:solidFill>
                  <a:srgbClr val="2F2F2F"/>
                </a:solidFill>
                <a:effectLst/>
                <a:latin typeface="Arial" panose="020B0604020202020204" pitchFamily="34" charset="0"/>
                <a:ea typeface="微软雅黑" panose="020B0503020204020204" charset="-122"/>
              </a:rPr>
              <a:t>十指梳头、按揉风池，推印堂，扣小鱼际，扣大鱼际，扣手指尖，每个动作2分钟，一天两次；</a:t>
            </a:r>
            <a:r>
              <a:rPr lang="zh-CN" altLang="en-US" sz="1800" dirty="0"/>
              <a:t>吐舌头、转舌头、舔牙齿</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lvl="0"/>
            <a:r>
              <a:rPr kumimoji="0" lang="zh-CN" altLang="zh-CN" sz="1800" b="0" i="0" u="none" strike="noStrike" cap="none" normalizeH="0" baseline="0" dirty="0">
                <a:ln>
                  <a:noFill/>
                </a:ln>
                <a:solidFill>
                  <a:schemeClr val="tx1"/>
                </a:solidFill>
                <a:effectLst/>
                <a:latin typeface="Arial" panose="020B0604020202020204" pitchFamily="34" charset="0"/>
              </a:rPr>
              <a:t> 2、</a:t>
            </a:r>
            <a:r>
              <a:rPr lang="zh-CN" altLang="en-US" sz="2000" dirty="0">
                <a:highlight>
                  <a:srgbClr val="FFFF00"/>
                </a:highlight>
              </a:rPr>
              <a:t>运动调节</a:t>
            </a:r>
            <a:r>
              <a:rPr lang="zh-CN" altLang="en-US" sz="1800" dirty="0"/>
              <a:t>：经常参加散步、太极拳、门球、气功等运动量不大的体育活动</a:t>
            </a:r>
            <a:endParaRPr lang="en-US" altLang="zh-CN" sz="1800" dirty="0"/>
          </a:p>
          <a:p>
            <a:pPr lvl="0"/>
            <a:r>
              <a:rPr kumimoji="0" lang="zh-CN" altLang="zh-CN" sz="1800" b="0" i="0" u="none" strike="noStrike" cap="none" normalizeH="0" baseline="0" dirty="0">
                <a:ln>
                  <a:noFill/>
                </a:ln>
                <a:solidFill>
                  <a:schemeClr val="tx1"/>
                </a:solidFill>
                <a:effectLst/>
                <a:latin typeface="Arial" panose="020B0604020202020204" pitchFamily="34" charset="0"/>
              </a:rPr>
              <a:t> 3、</a:t>
            </a:r>
            <a:r>
              <a:rPr kumimoji="0" lang="zh-CN" altLang="zh-CN" sz="1800" b="0" i="0" u="none" strike="noStrike" cap="none" normalizeH="0" baseline="0" dirty="0">
                <a:ln>
                  <a:noFill/>
                </a:ln>
                <a:solidFill>
                  <a:schemeClr val="tx1"/>
                </a:solidFill>
                <a:effectLst/>
                <a:highlight>
                  <a:srgbClr val="FFFF00"/>
                </a:highlight>
                <a:latin typeface="Arial" panose="020B0604020202020204" pitchFamily="34" charset="0"/>
              </a:rPr>
              <a:t>艾灸</a:t>
            </a:r>
            <a:r>
              <a:rPr kumimoji="0" lang="zh-CN" altLang="en-US" sz="1800" b="0" i="0" u="none" strike="noStrike" cap="none" normalizeH="0" baseline="0" dirty="0">
                <a:ln>
                  <a:noFill/>
                </a:ln>
                <a:solidFill>
                  <a:schemeClr val="tx1"/>
                </a:solidFill>
                <a:effectLst/>
                <a:latin typeface="Arial" panose="020B0604020202020204" pitchFamily="34" charset="0"/>
              </a:rPr>
              <a:t>：</a:t>
            </a:r>
            <a:r>
              <a:rPr kumimoji="0" lang="zh-CN" altLang="zh-CN" sz="1800" b="0" i="0" u="none" strike="noStrike" cap="none" normalizeH="0" baseline="0" dirty="0">
                <a:ln>
                  <a:noFill/>
                </a:ln>
                <a:solidFill>
                  <a:srgbClr val="2F2F2F"/>
                </a:solidFill>
                <a:effectLst/>
                <a:latin typeface="Arial" panose="020B0604020202020204" pitchFamily="34" charset="0"/>
                <a:ea typeface="微软雅黑" panose="020B0503020204020204" charset="-122"/>
              </a:rPr>
              <a:t>百会、神门、四神聪、足三里、三阴交、太溪、涌泉、心俞、肾俞、肝俞，内关、合谷，减少β淀粉蛋白的生成；每次选择2-4个穴位，每穴位5-10分钟，局部皮肤潮红为度，每日一次，10次一疗程；</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lvl="0"/>
            <a:r>
              <a:rPr kumimoji="0" lang="zh-CN" altLang="zh-CN" sz="1800" b="0" i="0" u="none" strike="noStrike" cap="none" normalizeH="0" baseline="0" dirty="0">
                <a:ln>
                  <a:noFill/>
                </a:ln>
                <a:solidFill>
                  <a:schemeClr val="tx1"/>
                </a:solidFill>
                <a:effectLst/>
                <a:latin typeface="Arial" panose="020B0604020202020204" pitchFamily="34" charset="0"/>
              </a:rPr>
              <a:t> 4、</a:t>
            </a:r>
            <a:r>
              <a:rPr kumimoji="0" lang="zh-CN" altLang="zh-CN" sz="2000" b="0" i="0" u="none" strike="noStrike" cap="none" normalizeH="0" baseline="0" dirty="0">
                <a:ln>
                  <a:noFill/>
                </a:ln>
                <a:solidFill>
                  <a:schemeClr val="tx1"/>
                </a:solidFill>
                <a:effectLst/>
                <a:highlight>
                  <a:srgbClr val="FFFF00"/>
                </a:highlight>
                <a:latin typeface="Arial" panose="020B0604020202020204" pitchFamily="34" charset="0"/>
              </a:rPr>
              <a:t>开四关</a:t>
            </a:r>
            <a:r>
              <a:rPr kumimoji="0" lang="zh-CN" altLang="en-US" sz="1800" b="0" i="0" u="none" strike="noStrike" cap="none" normalizeH="0" baseline="0" dirty="0">
                <a:ln>
                  <a:noFill/>
                </a:ln>
                <a:solidFill>
                  <a:schemeClr val="tx1"/>
                </a:solidFill>
                <a:effectLst/>
                <a:latin typeface="Arial" panose="020B0604020202020204" pitchFamily="34" charset="0"/>
              </a:rPr>
              <a:t>：</a:t>
            </a:r>
            <a:r>
              <a:rPr lang="zh-CN" altLang="zh-CN" sz="1800" dirty="0"/>
              <a:t>按揉</a:t>
            </a:r>
            <a:r>
              <a:rPr kumimoji="0" lang="zh-CN" altLang="zh-CN" sz="1800" b="0" i="0" u="none" strike="noStrike" cap="none" normalizeH="0" baseline="0" dirty="0">
                <a:ln>
                  <a:noFill/>
                </a:ln>
                <a:solidFill>
                  <a:srgbClr val="2F2F2F"/>
                </a:solidFill>
                <a:effectLst/>
                <a:latin typeface="Arial" panose="020B0604020202020204" pitchFamily="34" charset="0"/>
                <a:ea typeface="微软雅黑" panose="020B0503020204020204" charset="-122"/>
              </a:rPr>
              <a:t>太冲穴，合谷穴，每穴位3分钟，一天两次；</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800" b="0" i="0" u="none" strike="noStrike" cap="none" normalizeH="0" baseline="0" dirty="0">
                <a:ln>
                  <a:noFill/>
                </a:ln>
                <a:solidFill>
                  <a:schemeClr val="tx1"/>
                </a:solidFill>
                <a:effectLst/>
                <a:latin typeface="Arial" panose="020B0604020202020204" pitchFamily="34" charset="0"/>
              </a:rPr>
              <a:t> 5、</a:t>
            </a:r>
            <a:r>
              <a:rPr kumimoji="0" lang="zh-CN" altLang="zh-CN" sz="2000" b="0" i="0" u="none" strike="noStrike" cap="none" normalizeH="0" baseline="0" dirty="0">
                <a:ln>
                  <a:noFill/>
                </a:ln>
                <a:solidFill>
                  <a:schemeClr val="tx1"/>
                </a:solidFill>
                <a:effectLst/>
                <a:highlight>
                  <a:srgbClr val="FFFF00"/>
                </a:highlight>
                <a:latin typeface="Arial" panose="020B0604020202020204" pitchFamily="34" charset="0"/>
              </a:rPr>
              <a:t>耳穴</a:t>
            </a:r>
            <a:r>
              <a:rPr kumimoji="0" lang="zh-CN" altLang="en-US" sz="1800" b="0" i="0" u="none" strike="noStrike" cap="none" normalizeH="0" baseline="0" dirty="0">
                <a:ln>
                  <a:noFill/>
                </a:ln>
                <a:solidFill>
                  <a:schemeClr val="tx1"/>
                </a:solidFill>
                <a:effectLst/>
                <a:latin typeface="Arial" panose="020B0604020202020204" pitchFamily="34" charset="0"/>
              </a:rPr>
              <a:t>：</a:t>
            </a:r>
            <a:r>
              <a:rPr kumimoji="0" lang="zh-CN" altLang="zh-CN" sz="1800" b="0" i="0" u="none" strike="noStrike" cap="none" normalizeH="0" baseline="0" dirty="0">
                <a:ln>
                  <a:noFill/>
                </a:ln>
                <a:solidFill>
                  <a:srgbClr val="2F2F2F"/>
                </a:solidFill>
                <a:effectLst/>
                <a:latin typeface="Arial" panose="020B0604020202020204" pitchFamily="34" charset="0"/>
                <a:ea typeface="微软雅黑" panose="020B0503020204020204" charset="-122"/>
              </a:rPr>
              <a:t>神门、交感、心、肾、脾、胃、肝、垂前，用耳穴探测棒找寻阳性点，用75%酒精消毒后，将王不留行籽贴于耳穴，加压，有酸麻胀痛或发热感，每日2-3次，一次定时按压3-5分钟；</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800" b="0" i="0" u="none" strike="noStrike" cap="none" normalizeH="0" baseline="0" dirty="0">
                <a:ln>
                  <a:noFill/>
                </a:ln>
                <a:solidFill>
                  <a:schemeClr val="tx1"/>
                </a:solidFill>
                <a:effectLst/>
                <a:latin typeface="Arial" panose="020B0604020202020204" pitchFamily="34" charset="0"/>
              </a:rPr>
              <a:t> 6、</a:t>
            </a:r>
            <a:r>
              <a:rPr kumimoji="0" lang="zh-CN" altLang="zh-CN" sz="2000" b="0" i="0" u="none" strike="noStrike" cap="none" normalizeH="0" baseline="0" dirty="0">
                <a:ln>
                  <a:noFill/>
                </a:ln>
                <a:solidFill>
                  <a:schemeClr val="tx1"/>
                </a:solidFill>
                <a:effectLst/>
                <a:highlight>
                  <a:srgbClr val="FFFF00"/>
                </a:highlight>
                <a:latin typeface="Arial" panose="020B0604020202020204" pitchFamily="34" charset="0"/>
              </a:rPr>
              <a:t>穴位贴敷</a:t>
            </a:r>
            <a:r>
              <a:rPr kumimoji="0" lang="zh-CN" altLang="en-US" sz="1800" b="0" i="0" u="none" strike="noStrike" cap="none" normalizeH="0" baseline="0" dirty="0">
                <a:ln>
                  <a:noFill/>
                </a:ln>
                <a:solidFill>
                  <a:schemeClr val="tx1"/>
                </a:solidFill>
                <a:effectLst/>
                <a:latin typeface="Arial" panose="020B0604020202020204" pitchFamily="34" charset="0"/>
              </a:rPr>
              <a:t>：</a:t>
            </a:r>
            <a:r>
              <a:rPr kumimoji="0" lang="zh-CN" altLang="zh-CN" sz="1800" b="0" i="0" u="none" strike="noStrike" cap="none" normalizeH="0" baseline="0" dirty="0">
                <a:ln>
                  <a:noFill/>
                </a:ln>
                <a:solidFill>
                  <a:srgbClr val="2F2F2F"/>
                </a:solidFill>
                <a:effectLst/>
                <a:latin typeface="Arial" panose="020B0604020202020204" pitchFamily="34" charset="0"/>
                <a:ea typeface="微软雅黑" panose="020B0503020204020204" charset="-122"/>
              </a:rPr>
              <a:t>取中药夜交藤，酸枣仁，合欢花，益智仁，远志各等份研末取4g药物用蜂蜜少许调匀，置于穴位贴上。选穴：取双侧三阴交，照海，涌泉，内关。24h取下敷贴的药物，以贴药的皮肤痒、潮红为度。每次选用2～3穴，上述穴位交替使用。7日一疗程；</a:t>
            </a:r>
            <a:endParaRPr kumimoji="0" lang="zh-CN" altLang="zh-CN"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800" b="0" i="0" u="none" strike="noStrike" cap="none" normalizeH="0" baseline="0" dirty="0">
                <a:ln>
                  <a:noFill/>
                </a:ln>
                <a:solidFill>
                  <a:schemeClr val="tx1"/>
                </a:solidFill>
                <a:effectLst/>
                <a:latin typeface="Arial" panose="020B0604020202020204" pitchFamily="34" charset="0"/>
              </a:rPr>
              <a:t> 7、</a:t>
            </a:r>
            <a:r>
              <a:rPr kumimoji="0" lang="zh-CN" altLang="zh-CN" sz="2000" b="0" i="0" u="none" strike="noStrike" cap="none" normalizeH="0" baseline="0" dirty="0">
                <a:ln>
                  <a:noFill/>
                </a:ln>
                <a:solidFill>
                  <a:schemeClr val="tx1"/>
                </a:solidFill>
                <a:effectLst/>
                <a:highlight>
                  <a:srgbClr val="FFFF00"/>
                </a:highlight>
                <a:latin typeface="Arial" panose="020B0604020202020204" pitchFamily="34" charset="0"/>
              </a:rPr>
              <a:t>放血疗法</a:t>
            </a:r>
            <a:r>
              <a:rPr kumimoji="0" lang="zh-CN" altLang="en-US" sz="1800" b="0" i="0" u="none" strike="noStrike" cap="none" normalizeH="0" baseline="0" dirty="0">
                <a:ln>
                  <a:noFill/>
                </a:ln>
                <a:solidFill>
                  <a:schemeClr val="tx1"/>
                </a:solidFill>
                <a:effectLst/>
                <a:latin typeface="Arial" panose="020B0604020202020204" pitchFamily="34" charset="0"/>
              </a:rPr>
              <a:t>：</a:t>
            </a:r>
            <a:r>
              <a:rPr kumimoji="0" lang="zh-CN" altLang="zh-CN" sz="1800" b="0" i="0" u="none" strike="noStrike" cap="none" normalizeH="0" baseline="0" dirty="0">
                <a:ln>
                  <a:noFill/>
                </a:ln>
                <a:solidFill>
                  <a:srgbClr val="2F2F2F"/>
                </a:solidFill>
                <a:effectLst/>
                <a:latin typeface="Arial" panose="020B0604020202020204" pitchFamily="34" charset="0"/>
                <a:ea typeface="微软雅黑" panose="020B0503020204020204" charset="-122"/>
              </a:rPr>
              <a:t>夹火热实证患者可用，75%酒精消毒后用三棱针在耳尖穴点刺放血1ml，每周2次</a:t>
            </a:r>
            <a:endParaRPr kumimoji="0" lang="zh-CN" altLang="zh-CN" sz="1800" b="0" i="0" u="none" strike="noStrike" cap="none" normalizeH="0" baseline="0" dirty="0">
              <a:ln>
                <a:noFill/>
              </a:ln>
              <a:solidFill>
                <a:schemeClr val="tx1"/>
              </a:solidFill>
              <a:effectLst/>
              <a:latin typeface="Arial" panose="020B0604020202020204" pitchFamily="34" charset="0"/>
            </a:endParaRPr>
          </a:p>
          <a:p>
            <a:r>
              <a:rPr lang="en-US" altLang="zh-CN" sz="1800" dirty="0"/>
              <a:t>8</a:t>
            </a:r>
            <a:r>
              <a:rPr lang="zh-CN" altLang="en-US" sz="1800" dirty="0"/>
              <a:t>、</a:t>
            </a:r>
            <a:r>
              <a:rPr lang="zh-CN" altLang="en-US" sz="2000" dirty="0">
                <a:highlight>
                  <a:srgbClr val="FFFF00"/>
                </a:highlight>
              </a:rPr>
              <a:t>代茶频饮方</a:t>
            </a:r>
            <a:r>
              <a:rPr lang="zh-CN" altLang="en-US" sz="1800" dirty="0"/>
              <a:t>：远志，益智仁，伸筋草。</a:t>
            </a:r>
            <a:endParaRPr lang="zh-CN" altLang="en-US" sz="1800" dirty="0"/>
          </a:p>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1800" b="0" i="0" u="none" strike="noStrike" cap="none" normalizeH="0" baseline="0" dirty="0">
              <a:ln>
                <a:noFill/>
              </a:ln>
              <a:solidFill>
                <a:schemeClr val="tx1"/>
              </a:solidFill>
              <a:effectLst/>
              <a:latin typeface="Arial" panose="020B0604020202020204" pitchFamily="34" charset="0"/>
            </a:endParaRPr>
          </a:p>
        </p:txBody>
      </p:sp>
      <p:sp>
        <p:nvSpPr>
          <p:cNvPr id="2" name="文本框 1"/>
          <p:cNvSpPr txBox="1"/>
          <p:nvPr/>
        </p:nvSpPr>
        <p:spPr>
          <a:xfrm>
            <a:off x="539261" y="299282"/>
            <a:ext cx="2039816"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康复方案</a:t>
            </a:r>
            <a:endParaRPr kumimoji="0" lang="zh-CN" altLang="en-US" sz="30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文本框 1"/>
          <p:cNvSpPr txBox="1">
            <a:spLocks noChangeArrowheads="1"/>
          </p:cNvSpPr>
          <p:nvPr/>
        </p:nvSpPr>
        <p:spPr bwMode="auto">
          <a:xfrm>
            <a:off x="15875" y="981075"/>
            <a:ext cx="8243888" cy="5219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a:r>
              <a:rPr kumimoji="0" lang="zh-CN" altLang="en-US" dirty="0"/>
              <a:t>原因：有社会环境、心理生理及躯体等因素</a:t>
            </a:r>
            <a:r>
              <a:rPr kumimoji="0" lang="en-US" altLang="zh-CN" dirty="0"/>
              <a:t>,</a:t>
            </a:r>
            <a:r>
              <a:rPr kumimoji="0" lang="zh-CN" altLang="en-US" dirty="0"/>
              <a:t>发生机制：与中枢神经系统众多的</a:t>
            </a:r>
            <a:r>
              <a:rPr kumimoji="0" lang="zh-CN" altLang="en-US" sz="2800" dirty="0">
                <a:solidFill>
                  <a:srgbClr val="FF0000"/>
                </a:solidFill>
              </a:rPr>
              <a:t>神经网络和一系列神经介质、神经内分泌免疫和神经调节物质有关。</a:t>
            </a:r>
            <a:endParaRPr kumimoji="0" lang="en-US" altLang="zh-CN" sz="2800" dirty="0">
              <a:solidFill>
                <a:srgbClr val="FF0000"/>
              </a:solidFill>
            </a:endParaRPr>
          </a:p>
          <a:p>
            <a:pPr algn="l"/>
            <a:r>
              <a:rPr kumimoji="0" lang="zh-CN" altLang="en-US" dirty="0"/>
              <a:t>国外大规模研究发现</a:t>
            </a:r>
            <a:r>
              <a:rPr kumimoji="0" lang="en-US" altLang="zh-CN" dirty="0"/>
              <a:t>,</a:t>
            </a:r>
            <a:r>
              <a:rPr kumimoji="0" lang="en-US" altLang="zh-CN" sz="2800" dirty="0">
                <a:solidFill>
                  <a:srgbClr val="FF0000"/>
                </a:solidFill>
              </a:rPr>
              <a:t>15 </a:t>
            </a:r>
            <a:r>
              <a:rPr kumimoji="0" lang="zh-CN" altLang="en-US" sz="2800" dirty="0">
                <a:solidFill>
                  <a:srgbClr val="FF0000"/>
                </a:solidFill>
              </a:rPr>
              <a:t>岁</a:t>
            </a:r>
            <a:r>
              <a:rPr kumimoji="0" lang="zh-CN" altLang="en-US" dirty="0"/>
              <a:t>以上人群中存在睡眠问题的比率为</a:t>
            </a:r>
            <a:r>
              <a:rPr kumimoji="0" lang="en-US" altLang="zh-CN" sz="2800" dirty="0">
                <a:solidFill>
                  <a:srgbClr val="FF0000"/>
                </a:solidFill>
              </a:rPr>
              <a:t>13. 5% ~ 24%</a:t>
            </a:r>
            <a:r>
              <a:rPr kumimoji="0" lang="zh-CN" altLang="en-US" sz="2800" dirty="0"/>
              <a:t>。</a:t>
            </a:r>
            <a:endParaRPr kumimoji="0" lang="en-US" altLang="zh-CN" sz="2800" dirty="0"/>
          </a:p>
          <a:p>
            <a:pPr algn="l"/>
            <a:r>
              <a:rPr kumimoji="0" lang="zh-CN" altLang="en-US" sz="2800" dirty="0"/>
              <a:t>长期失眠可以导致：</a:t>
            </a:r>
            <a:endParaRPr kumimoji="0" lang="en-US" altLang="zh-CN" sz="2800" dirty="0"/>
          </a:p>
          <a:p>
            <a:pPr algn="l"/>
            <a:r>
              <a:rPr kumimoji="0" lang="zh-CN" altLang="en-US" sz="2800" dirty="0">
                <a:solidFill>
                  <a:srgbClr val="3366FF"/>
                </a:solidFill>
              </a:rPr>
              <a:t>个体躯体、心理、社会功能等全方位的损害；</a:t>
            </a:r>
            <a:endParaRPr kumimoji="0" lang="en-US" altLang="zh-CN" sz="2800" dirty="0">
              <a:solidFill>
                <a:srgbClr val="3366FF"/>
              </a:solidFill>
            </a:endParaRPr>
          </a:p>
          <a:p>
            <a:pPr algn="l"/>
            <a:r>
              <a:rPr kumimoji="0" lang="zh-CN" altLang="en-US" sz="2800" dirty="0">
                <a:solidFill>
                  <a:srgbClr val="3366FF"/>
                </a:solidFill>
              </a:rPr>
              <a:t>影响个体的生命质量；</a:t>
            </a:r>
            <a:endParaRPr kumimoji="0" lang="en-US" altLang="zh-CN" sz="2800" dirty="0">
              <a:solidFill>
                <a:srgbClr val="3366FF"/>
              </a:solidFill>
            </a:endParaRPr>
          </a:p>
          <a:p>
            <a:pPr algn="l"/>
            <a:r>
              <a:rPr kumimoji="0" lang="zh-CN" altLang="en-US" sz="2800" dirty="0">
                <a:solidFill>
                  <a:srgbClr val="3366FF"/>
                </a:solidFill>
              </a:rPr>
              <a:t>影响机体免疫力</a:t>
            </a:r>
            <a:r>
              <a:rPr kumimoji="0" lang="en-US" altLang="zh-CN" sz="2800" dirty="0">
                <a:solidFill>
                  <a:srgbClr val="3366FF"/>
                </a:solidFill>
              </a:rPr>
              <a:t>, </a:t>
            </a:r>
            <a:r>
              <a:rPr kumimoji="0" lang="zh-CN" altLang="en-US" sz="2800" dirty="0">
                <a:solidFill>
                  <a:srgbClr val="3366FF"/>
                </a:solidFill>
              </a:rPr>
              <a:t>从而可引起病理生理上的改变；</a:t>
            </a:r>
            <a:endParaRPr kumimoji="0" lang="en-US" altLang="zh-CN" sz="2800" dirty="0">
              <a:solidFill>
                <a:srgbClr val="3366FF"/>
              </a:solidFill>
            </a:endParaRPr>
          </a:p>
          <a:p>
            <a:pPr algn="l"/>
            <a:r>
              <a:rPr kumimoji="0" lang="zh-CN" altLang="en-US" sz="2800" dirty="0">
                <a:solidFill>
                  <a:srgbClr val="3366FF"/>
                </a:solidFill>
              </a:rPr>
              <a:t>有实验研究表明睡眠剥夺可引起神经元的凋亡等。</a:t>
            </a:r>
            <a:endParaRPr kumimoji="0" lang="zh-CN" altLang="en-US" sz="2800" dirty="0">
              <a:solidFill>
                <a:srgbClr val="3366FF"/>
              </a:solidFill>
            </a:endParaRPr>
          </a:p>
          <a:p>
            <a:pPr algn="l"/>
            <a:endParaRPr kumimoji="0" lang="en-US" altLang="zh-CN" sz="2800" dirty="0">
              <a:solidFill>
                <a:srgbClr val="FF0000"/>
              </a:solidFill>
            </a:endParaRPr>
          </a:p>
        </p:txBody>
      </p:sp>
      <p:sp>
        <p:nvSpPr>
          <p:cNvPr id="71682" name="文本框 2"/>
          <p:cNvSpPr txBox="1">
            <a:spLocks noChangeArrowheads="1"/>
          </p:cNvSpPr>
          <p:nvPr/>
        </p:nvSpPr>
        <p:spPr bwMode="auto">
          <a:xfrm>
            <a:off x="884237" y="396300"/>
            <a:ext cx="10054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sz="3200" dirty="0">
                <a:solidFill>
                  <a:srgbClr val="FF0000"/>
                </a:solidFill>
                <a:highlight>
                  <a:srgbClr val="FFFF00"/>
                </a:highlight>
              </a:rPr>
              <a:t>失眠</a:t>
            </a:r>
            <a:endParaRPr lang="zh-CN" altLang="en-US" sz="3200" dirty="0">
              <a:solidFill>
                <a:srgbClr val="FF0000"/>
              </a:solidFill>
              <a:highlight>
                <a:srgbClr val="FFFF00"/>
              </a:highlight>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文本框 1"/>
          <p:cNvSpPr txBox="1">
            <a:spLocks noChangeArrowheads="1"/>
          </p:cNvSpPr>
          <p:nvPr/>
        </p:nvSpPr>
        <p:spPr bwMode="auto">
          <a:xfrm>
            <a:off x="0" y="908050"/>
            <a:ext cx="92154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a:r>
              <a:rPr kumimoji="0" lang="zh-CN" altLang="en-US" sz="2800">
                <a:solidFill>
                  <a:srgbClr val="FF0000"/>
                </a:solidFill>
              </a:rPr>
              <a:t>代谢内分泌疾病：</a:t>
            </a:r>
            <a:r>
              <a:rPr kumimoji="0" lang="zh-CN" altLang="en-US" sz="2800">
                <a:solidFill>
                  <a:srgbClr val="3366FF"/>
                </a:solidFill>
              </a:rPr>
              <a:t>糖尿病、睡眠呼吸暂停、肥胖、甲亢等</a:t>
            </a:r>
            <a:endParaRPr kumimoji="0" lang="en-US" altLang="zh-CN" sz="2800">
              <a:solidFill>
                <a:srgbClr val="3366FF"/>
              </a:solidFill>
            </a:endParaRPr>
          </a:p>
        </p:txBody>
      </p:sp>
      <p:sp>
        <p:nvSpPr>
          <p:cNvPr id="73730" name="文本框 2"/>
          <p:cNvSpPr txBox="1">
            <a:spLocks noChangeArrowheads="1"/>
          </p:cNvSpPr>
          <p:nvPr/>
        </p:nvSpPr>
        <p:spPr bwMode="auto">
          <a:xfrm>
            <a:off x="12700" y="260350"/>
            <a:ext cx="38893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sz="3000" dirty="0">
                <a:solidFill>
                  <a:srgbClr val="00B0F0"/>
                </a:solidFill>
              </a:rPr>
              <a:t>睡眠不足的危害</a:t>
            </a:r>
            <a:r>
              <a:rPr lang="en-US" altLang="zh-CN" sz="3000" dirty="0">
                <a:solidFill>
                  <a:srgbClr val="00B0F0"/>
                </a:solidFill>
              </a:rPr>
              <a:t>1</a:t>
            </a:r>
            <a:endParaRPr lang="zh-CN" altLang="en-US" sz="3000" dirty="0">
              <a:solidFill>
                <a:srgbClr val="00B0F0"/>
              </a:solidFill>
            </a:endParaRPr>
          </a:p>
        </p:txBody>
      </p:sp>
      <p:sp>
        <p:nvSpPr>
          <p:cNvPr id="73731" name="文本框 2"/>
          <p:cNvSpPr txBox="1">
            <a:spLocks noChangeArrowheads="1"/>
          </p:cNvSpPr>
          <p:nvPr/>
        </p:nvSpPr>
        <p:spPr bwMode="auto">
          <a:xfrm>
            <a:off x="107950" y="1557338"/>
            <a:ext cx="8677275"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a:r>
              <a:rPr lang="zh-CN" altLang="en-US" sz="2200" dirty="0"/>
              <a:t>睡眠不足或过长</a:t>
            </a:r>
            <a:r>
              <a:rPr lang="en-US" altLang="zh-CN" sz="2200" dirty="0"/>
              <a:t>,</a:t>
            </a:r>
            <a:r>
              <a:rPr lang="zh-CN" altLang="en-US" sz="2200" dirty="0"/>
              <a:t>都可能增加</a:t>
            </a:r>
            <a:r>
              <a:rPr lang="en-US" altLang="zh-CN" sz="2200" dirty="0"/>
              <a:t>2</a:t>
            </a:r>
            <a:r>
              <a:rPr lang="zh-CN" altLang="en-US" sz="2200" dirty="0"/>
              <a:t>型糖尿病的患病风险</a:t>
            </a:r>
            <a:r>
              <a:rPr lang="en-US" altLang="zh-CN" sz="2200" dirty="0"/>
              <a:t>,</a:t>
            </a:r>
            <a:r>
              <a:rPr lang="zh-CN" altLang="en-US" sz="2200" dirty="0"/>
              <a:t>美国耶鲁大学亨利</a:t>
            </a:r>
            <a:r>
              <a:rPr lang="en-US" altLang="zh-CN" sz="2200" dirty="0"/>
              <a:t>·</a:t>
            </a:r>
            <a:r>
              <a:rPr lang="zh-CN" altLang="en-US" sz="2200" dirty="0"/>
              <a:t>克拉尔</a:t>
            </a:r>
            <a:r>
              <a:rPr lang="en-US" altLang="zh-CN" sz="2200" dirty="0"/>
              <a:t>·</a:t>
            </a:r>
            <a:r>
              <a:rPr lang="zh-CN" altLang="en-US" sz="2200" dirty="0"/>
              <a:t>雅吉博士对</a:t>
            </a:r>
            <a:r>
              <a:rPr lang="en-US" altLang="zh-CN" sz="2800" dirty="0">
                <a:solidFill>
                  <a:srgbClr val="FF0000"/>
                </a:solidFill>
              </a:rPr>
              <a:t>1100</a:t>
            </a:r>
            <a:r>
              <a:rPr lang="zh-CN" altLang="en-US" sz="2200" dirty="0"/>
              <a:t>多名患者进行了历时</a:t>
            </a:r>
            <a:r>
              <a:rPr lang="en-US" altLang="zh-CN" sz="2200" dirty="0"/>
              <a:t>15</a:t>
            </a:r>
            <a:r>
              <a:rPr lang="zh-CN" altLang="en-US" sz="2200" dirty="0"/>
              <a:t>年的调查研究</a:t>
            </a:r>
            <a:r>
              <a:rPr lang="en-US" altLang="zh-CN" sz="2200" dirty="0"/>
              <a:t>,</a:t>
            </a:r>
            <a:r>
              <a:rPr lang="zh-CN" altLang="en-US" sz="2200" dirty="0"/>
              <a:t>表明最佳睡眠时间是</a:t>
            </a:r>
            <a:r>
              <a:rPr lang="en-US" altLang="zh-CN" sz="2800" dirty="0">
                <a:solidFill>
                  <a:srgbClr val="FF0000"/>
                </a:solidFill>
              </a:rPr>
              <a:t>7-8</a:t>
            </a:r>
            <a:r>
              <a:rPr lang="zh-CN" altLang="en-US" sz="2200" dirty="0"/>
              <a:t>小时，每晚睡眠不足的被调查者患糖尿病的风险几乎是正常睡眠被调查者的</a:t>
            </a:r>
            <a:r>
              <a:rPr lang="en-US" altLang="zh-CN" sz="2800" dirty="0">
                <a:solidFill>
                  <a:srgbClr val="FF0000"/>
                </a:solidFill>
              </a:rPr>
              <a:t>2</a:t>
            </a:r>
            <a:r>
              <a:rPr lang="zh-CN" altLang="en-US" sz="2800" dirty="0">
                <a:solidFill>
                  <a:srgbClr val="FF0000"/>
                </a:solidFill>
              </a:rPr>
              <a:t>倍</a:t>
            </a:r>
            <a:r>
              <a:rPr lang="zh-CN" altLang="en-US" sz="2200" dirty="0"/>
              <a:t>。</a:t>
            </a:r>
            <a:endParaRPr lang="en-US" altLang="zh-CN" sz="2200" dirty="0"/>
          </a:p>
          <a:p>
            <a:pPr algn="l"/>
            <a:r>
              <a:rPr lang="zh-CN" altLang="en-US" sz="2200" dirty="0"/>
              <a:t>美国纽约圣卢克</a:t>
            </a:r>
            <a:r>
              <a:rPr lang="en-US" altLang="zh-CN" sz="2200" dirty="0"/>
              <a:t>-</a:t>
            </a:r>
            <a:r>
              <a:rPr lang="zh-CN" altLang="en-US" sz="2200" dirty="0"/>
              <a:t>罗斯福医院和哥伦比亚大学专家对</a:t>
            </a:r>
            <a:r>
              <a:rPr lang="en-US" altLang="zh-CN" sz="2800" dirty="0">
                <a:solidFill>
                  <a:srgbClr val="FF0000"/>
                </a:solidFill>
              </a:rPr>
              <a:t>18000</a:t>
            </a:r>
            <a:r>
              <a:rPr lang="zh-CN" altLang="en-US" sz="2800" dirty="0">
                <a:solidFill>
                  <a:srgbClr val="FF0000"/>
                </a:solidFill>
              </a:rPr>
              <a:t>名</a:t>
            </a:r>
            <a:r>
              <a:rPr lang="zh-CN" altLang="en-US" sz="2200" dirty="0"/>
              <a:t>成人做了研究</a:t>
            </a:r>
            <a:r>
              <a:rPr lang="en-US" altLang="zh-CN" sz="2200" dirty="0"/>
              <a:t>,</a:t>
            </a:r>
            <a:r>
              <a:rPr lang="zh-CN" altLang="en-US" sz="2200" dirty="0"/>
              <a:t>与每晚睡</a:t>
            </a:r>
            <a:r>
              <a:rPr lang="en-US" altLang="zh-CN" sz="2200" dirty="0"/>
              <a:t>7-9</a:t>
            </a:r>
            <a:r>
              <a:rPr lang="zh-CN" altLang="en-US" sz="2200" dirty="0"/>
              <a:t>小时相比只睡不足</a:t>
            </a:r>
            <a:r>
              <a:rPr lang="en-US" altLang="zh-CN" sz="2200" dirty="0"/>
              <a:t>4</a:t>
            </a:r>
            <a:r>
              <a:rPr lang="zh-CN" altLang="en-US" sz="2200" dirty="0"/>
              <a:t>小时的人发胖可能性高</a:t>
            </a:r>
            <a:r>
              <a:rPr lang="en-US" altLang="zh-CN" sz="2800" dirty="0">
                <a:solidFill>
                  <a:srgbClr val="FF0000"/>
                </a:solidFill>
              </a:rPr>
              <a:t>73%</a:t>
            </a:r>
            <a:r>
              <a:rPr lang="en-US" altLang="zh-CN" sz="2200" dirty="0"/>
              <a:t>,</a:t>
            </a:r>
            <a:r>
              <a:rPr lang="zh-CN" altLang="en-US" sz="2200" dirty="0"/>
              <a:t>对于平均睡</a:t>
            </a:r>
            <a:r>
              <a:rPr lang="en-US" altLang="zh-CN" sz="2200" dirty="0"/>
              <a:t>5,6</a:t>
            </a:r>
            <a:r>
              <a:rPr lang="zh-CN" altLang="en-US" sz="2200" dirty="0"/>
              <a:t>小时的人</a:t>
            </a:r>
            <a:r>
              <a:rPr lang="en-US" altLang="zh-CN" sz="2200" dirty="0"/>
              <a:t>,</a:t>
            </a:r>
            <a:r>
              <a:rPr lang="zh-CN" altLang="en-US" sz="2200" dirty="0"/>
              <a:t>这一可能性分别高</a:t>
            </a:r>
            <a:r>
              <a:rPr lang="en-US" altLang="zh-CN" sz="2200" dirty="0"/>
              <a:t>50%</a:t>
            </a:r>
            <a:r>
              <a:rPr lang="zh-CN" altLang="en-US" sz="2200" dirty="0"/>
              <a:t>和</a:t>
            </a:r>
            <a:r>
              <a:rPr lang="en-US" altLang="zh-CN" sz="2200" dirty="0"/>
              <a:t>23%,</a:t>
            </a:r>
            <a:r>
              <a:rPr lang="zh-CN" altLang="en-US" sz="2200" dirty="0"/>
              <a:t>睡眠不足会导致血液中抑制食欲的</a:t>
            </a:r>
            <a:r>
              <a:rPr lang="en-US" altLang="zh-CN" sz="2200" dirty="0">
                <a:solidFill>
                  <a:srgbClr val="FF0000"/>
                </a:solidFill>
              </a:rPr>
              <a:t>“</a:t>
            </a:r>
            <a:r>
              <a:rPr lang="zh-CN" altLang="en-US" sz="2200" dirty="0">
                <a:solidFill>
                  <a:srgbClr val="FF0000"/>
                </a:solidFill>
              </a:rPr>
              <a:t>瘦素</a:t>
            </a:r>
            <a:r>
              <a:rPr lang="en-US" altLang="zh-CN" sz="2200" dirty="0">
                <a:solidFill>
                  <a:srgbClr val="FF0000"/>
                </a:solidFill>
              </a:rPr>
              <a:t>”</a:t>
            </a:r>
            <a:r>
              <a:rPr lang="zh-CN" altLang="en-US" sz="2200" dirty="0"/>
              <a:t>水平下降有关。</a:t>
            </a:r>
            <a:endParaRPr lang="en-US" altLang="zh-CN" sz="2200" dirty="0"/>
          </a:p>
          <a:p>
            <a:pPr algn="l"/>
            <a:r>
              <a:rPr lang="zh-CN" altLang="en-US" sz="2200" dirty="0"/>
              <a:t>美国芝加哥大学研究表明</a:t>
            </a:r>
            <a:r>
              <a:rPr lang="en-US" altLang="zh-CN" sz="2200" dirty="0"/>
              <a:t>,</a:t>
            </a:r>
            <a:r>
              <a:rPr lang="zh-CN" altLang="en-US" sz="2200" dirty="0"/>
              <a:t>睡眠不足时需要比一般人长</a:t>
            </a:r>
            <a:r>
              <a:rPr lang="en-US" altLang="zh-CN" sz="2200" dirty="0">
                <a:solidFill>
                  <a:srgbClr val="FF0000"/>
                </a:solidFill>
              </a:rPr>
              <a:t>40%</a:t>
            </a:r>
            <a:r>
              <a:rPr lang="zh-CN" altLang="en-US" sz="2200" dirty="0"/>
              <a:t>的时间方可将血糖水平调节至正常</a:t>
            </a:r>
            <a:r>
              <a:rPr lang="en-US" altLang="zh-CN" sz="2200" dirty="0"/>
              <a:t>,</a:t>
            </a:r>
            <a:r>
              <a:rPr lang="zh-CN" altLang="en-US" sz="2200" dirty="0"/>
              <a:t>而他们分泌及分解胰岛素的速度也会减慢</a:t>
            </a:r>
            <a:r>
              <a:rPr lang="en-US" altLang="zh-CN" sz="2200" dirty="0">
                <a:solidFill>
                  <a:srgbClr val="FF0000"/>
                </a:solidFill>
              </a:rPr>
              <a:t>30%</a:t>
            </a:r>
            <a:r>
              <a:rPr lang="en-US" altLang="zh-CN" sz="2200" dirty="0"/>
              <a:t>,</a:t>
            </a:r>
            <a:r>
              <a:rPr lang="zh-CN" altLang="en-US" sz="2200" dirty="0"/>
              <a:t>此外睡眠不足还会影响其他激素的分泌</a:t>
            </a:r>
            <a:r>
              <a:rPr lang="en-US" altLang="zh-CN" sz="2200" dirty="0"/>
              <a:t>,</a:t>
            </a:r>
            <a:r>
              <a:rPr lang="zh-CN" altLang="en-US" sz="2200" dirty="0"/>
              <a:t>阻碍由甲状腺刺激的激素分泌</a:t>
            </a:r>
            <a:r>
              <a:rPr lang="en-US" altLang="zh-CN" sz="2200" dirty="0"/>
              <a:t>,</a:t>
            </a:r>
            <a:r>
              <a:rPr lang="zh-CN" altLang="en-US" sz="2200" dirty="0"/>
              <a:t>增加血液中</a:t>
            </a:r>
            <a:r>
              <a:rPr lang="zh-CN" altLang="en-US" sz="2200" dirty="0">
                <a:solidFill>
                  <a:srgbClr val="FF0000"/>
                </a:solidFill>
              </a:rPr>
              <a:t>皮质醇的</a:t>
            </a:r>
            <a:r>
              <a:rPr lang="zh-CN" altLang="en-US" sz="2200" dirty="0"/>
              <a:t>含量</a:t>
            </a:r>
            <a:r>
              <a:rPr lang="en-US" altLang="zh-CN" sz="2200" dirty="0"/>
              <a:t>,</a:t>
            </a:r>
            <a:r>
              <a:rPr lang="zh-CN" altLang="en-US" sz="2200" dirty="0"/>
              <a:t>皮质醇有调节</a:t>
            </a:r>
            <a:r>
              <a:rPr lang="zh-CN" altLang="en-US" sz="2200" dirty="0">
                <a:solidFill>
                  <a:srgbClr val="FF0000"/>
                </a:solidFill>
              </a:rPr>
              <a:t>血糖</a:t>
            </a:r>
            <a:r>
              <a:rPr lang="zh-CN" altLang="en-US" sz="2200" dirty="0"/>
              <a:t>、肌肉和骨骼中的</a:t>
            </a:r>
            <a:r>
              <a:rPr lang="zh-CN" altLang="en-US" sz="2200" dirty="0">
                <a:solidFill>
                  <a:srgbClr val="FF0000"/>
                </a:solidFill>
              </a:rPr>
              <a:t>蛋白质</a:t>
            </a:r>
            <a:r>
              <a:rPr lang="zh-CN" altLang="en-US" sz="2200" dirty="0"/>
              <a:t>以及控制体内脂肪分布等作用</a:t>
            </a:r>
            <a:r>
              <a:rPr lang="en-US" altLang="zh-CN" sz="2200" dirty="0"/>
              <a:t>,</a:t>
            </a:r>
            <a:r>
              <a:rPr lang="zh-CN" altLang="en-US" sz="2200" dirty="0"/>
              <a:t>增加会引起记忆力减退。</a:t>
            </a:r>
            <a:endParaRPr lang="zh-CN" altLang="en-US" sz="2200" dirty="0"/>
          </a:p>
          <a:p>
            <a:pPr algn="l"/>
            <a:endParaRPr lang="zh-CN" altLang="en-US" sz="2200" dirty="0"/>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文本框 2"/>
          <p:cNvSpPr txBox="1">
            <a:spLocks noChangeArrowheads="1"/>
          </p:cNvSpPr>
          <p:nvPr/>
        </p:nvSpPr>
        <p:spPr bwMode="auto">
          <a:xfrm>
            <a:off x="12700" y="260350"/>
            <a:ext cx="38893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sz="3000" dirty="0">
                <a:solidFill>
                  <a:srgbClr val="00B0F0"/>
                </a:solidFill>
              </a:rPr>
              <a:t>睡眠不足的危害</a:t>
            </a:r>
            <a:r>
              <a:rPr lang="en-US" altLang="zh-CN" sz="3000" dirty="0">
                <a:solidFill>
                  <a:srgbClr val="00B0F0"/>
                </a:solidFill>
              </a:rPr>
              <a:t>2</a:t>
            </a:r>
            <a:endParaRPr lang="zh-CN" altLang="en-US" sz="3000" dirty="0">
              <a:solidFill>
                <a:srgbClr val="00B0F0"/>
              </a:solidFill>
            </a:endParaRPr>
          </a:p>
        </p:txBody>
      </p:sp>
      <p:sp>
        <p:nvSpPr>
          <p:cNvPr id="75778" name="文本框 1"/>
          <p:cNvSpPr txBox="1">
            <a:spLocks noChangeArrowheads="1"/>
          </p:cNvSpPr>
          <p:nvPr/>
        </p:nvSpPr>
        <p:spPr bwMode="auto">
          <a:xfrm>
            <a:off x="179388" y="2565400"/>
            <a:ext cx="8713787" cy="407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a:r>
              <a:rPr lang="zh-CN" altLang="en-US" sz="2000"/>
              <a:t>美国研究团队对</a:t>
            </a:r>
            <a:r>
              <a:rPr lang="en-US" altLang="zh-CN" sz="2800">
                <a:solidFill>
                  <a:srgbClr val="FF0000"/>
                </a:solidFill>
              </a:rPr>
              <a:t>71000</a:t>
            </a:r>
            <a:r>
              <a:rPr lang="zh-CN" altLang="en-US" sz="2000"/>
              <a:t>多名美国妇女进行了</a:t>
            </a:r>
            <a:r>
              <a:rPr lang="en-US" altLang="zh-CN" sz="2000"/>
              <a:t>10</a:t>
            </a:r>
            <a:r>
              <a:rPr lang="zh-CN" altLang="en-US" sz="2000"/>
              <a:t>多年的跟踪研究显示</a:t>
            </a:r>
            <a:r>
              <a:rPr lang="en-US" altLang="zh-CN" sz="2000"/>
              <a:t>,</a:t>
            </a:r>
            <a:r>
              <a:rPr lang="zh-CN" altLang="en-US" sz="2000"/>
              <a:t>睡眠不足导致血压上升，每天只睡不到</a:t>
            </a:r>
            <a:r>
              <a:rPr lang="en-US" altLang="zh-CN" sz="2800">
                <a:solidFill>
                  <a:srgbClr val="FF0000"/>
                </a:solidFill>
              </a:rPr>
              <a:t>5</a:t>
            </a:r>
            <a:r>
              <a:rPr lang="zh-CN" altLang="en-US" sz="2800">
                <a:solidFill>
                  <a:srgbClr val="FF0000"/>
                </a:solidFill>
              </a:rPr>
              <a:t>小时</a:t>
            </a:r>
            <a:r>
              <a:rPr lang="zh-CN" altLang="en-US" sz="2000"/>
              <a:t>的心脏病概率为</a:t>
            </a:r>
            <a:r>
              <a:rPr lang="en-US" altLang="zh-CN" sz="2800">
                <a:solidFill>
                  <a:srgbClr val="FF0000"/>
                </a:solidFill>
              </a:rPr>
              <a:t>45%</a:t>
            </a:r>
            <a:r>
              <a:rPr lang="en-US" altLang="zh-CN" sz="2800"/>
              <a:t>,</a:t>
            </a:r>
            <a:r>
              <a:rPr lang="zh-CN" altLang="en-US" sz="2000"/>
              <a:t>且患高血压的危险明显增加不到</a:t>
            </a:r>
            <a:r>
              <a:rPr lang="en-US" altLang="zh-CN" sz="2800">
                <a:solidFill>
                  <a:srgbClr val="FF0000"/>
                </a:solidFill>
              </a:rPr>
              <a:t>6</a:t>
            </a:r>
            <a:r>
              <a:rPr lang="zh-CN" altLang="en-US" sz="2800">
                <a:solidFill>
                  <a:srgbClr val="FF0000"/>
                </a:solidFill>
              </a:rPr>
              <a:t>小时</a:t>
            </a:r>
            <a:r>
              <a:rPr lang="zh-CN" altLang="en-US" sz="2000"/>
              <a:t>的为</a:t>
            </a:r>
            <a:r>
              <a:rPr lang="en-US" altLang="zh-CN" sz="2800">
                <a:solidFill>
                  <a:srgbClr val="FF0000"/>
                </a:solidFill>
              </a:rPr>
              <a:t>18%</a:t>
            </a:r>
            <a:r>
              <a:rPr lang="en-US" altLang="zh-CN" sz="2800"/>
              <a:t>,</a:t>
            </a:r>
            <a:r>
              <a:rPr lang="zh-CN" altLang="en-US" sz="2000"/>
              <a:t>不到</a:t>
            </a:r>
            <a:r>
              <a:rPr lang="en-US" altLang="zh-CN" sz="2800">
                <a:solidFill>
                  <a:srgbClr val="FF0000"/>
                </a:solidFill>
              </a:rPr>
              <a:t>7</a:t>
            </a:r>
            <a:r>
              <a:rPr lang="zh-CN" altLang="en-US" sz="2800">
                <a:solidFill>
                  <a:srgbClr val="FF0000"/>
                </a:solidFill>
              </a:rPr>
              <a:t>小时</a:t>
            </a:r>
            <a:r>
              <a:rPr lang="zh-CN" altLang="en-US" sz="2000"/>
              <a:t>的为</a:t>
            </a:r>
            <a:r>
              <a:rPr lang="en-US" altLang="zh-CN" sz="2800">
                <a:solidFill>
                  <a:srgbClr val="FF0000"/>
                </a:solidFill>
              </a:rPr>
              <a:t>9%</a:t>
            </a:r>
            <a:r>
              <a:rPr lang="zh-CN" altLang="en-US" sz="2000"/>
              <a:t>。</a:t>
            </a:r>
            <a:endParaRPr lang="en-US" altLang="zh-CN" sz="2000"/>
          </a:p>
          <a:p>
            <a:pPr algn="l"/>
            <a:r>
              <a:rPr lang="zh-CN" altLang="en-US" sz="2000"/>
              <a:t>哈佛大学对护士调查显示</a:t>
            </a:r>
            <a:r>
              <a:rPr lang="en-US" altLang="zh-CN" sz="2000"/>
              <a:t>,</a:t>
            </a:r>
            <a:r>
              <a:rPr lang="zh-CN" altLang="en-US" sz="2000"/>
              <a:t>睡眠不规律会增加</a:t>
            </a:r>
            <a:r>
              <a:rPr lang="zh-CN" altLang="en-US" sz="2800">
                <a:solidFill>
                  <a:srgbClr val="FF0000"/>
                </a:solidFill>
              </a:rPr>
              <a:t>结肠癌、乳腺癌的风险</a:t>
            </a:r>
            <a:r>
              <a:rPr lang="en-US" altLang="zh-CN" sz="2000"/>
              <a:t>,</a:t>
            </a:r>
            <a:r>
              <a:rPr lang="zh-CN" altLang="en-US" sz="2000"/>
              <a:t>主要原因是影响该病相关的激素分泌和蛋白质产生</a:t>
            </a:r>
            <a:r>
              <a:rPr lang="en-US" altLang="zh-CN" sz="2000"/>
              <a:t>,</a:t>
            </a:r>
            <a:r>
              <a:rPr lang="zh-CN" altLang="en-US" sz="2000"/>
              <a:t>如减少</a:t>
            </a:r>
            <a:r>
              <a:rPr lang="zh-CN" altLang="en-US" sz="2800">
                <a:solidFill>
                  <a:srgbClr val="FF0000"/>
                </a:solidFill>
              </a:rPr>
              <a:t>褪黑激素</a:t>
            </a:r>
            <a:r>
              <a:rPr lang="zh-CN" altLang="en-US" sz="2000"/>
              <a:t>水平。</a:t>
            </a:r>
            <a:endParaRPr lang="en-US" altLang="zh-CN" sz="2000"/>
          </a:p>
          <a:p>
            <a:pPr algn="l"/>
            <a:r>
              <a:rPr lang="zh-CN" altLang="en-US" sz="2800">
                <a:solidFill>
                  <a:srgbClr val="FF0000"/>
                </a:solidFill>
              </a:rPr>
              <a:t>增加青少年自杀倾向 </a:t>
            </a:r>
            <a:endParaRPr lang="en-US" altLang="zh-CN" sz="2800">
              <a:solidFill>
                <a:srgbClr val="FF0000"/>
              </a:solidFill>
            </a:endParaRPr>
          </a:p>
          <a:p>
            <a:pPr algn="l"/>
            <a:r>
              <a:rPr lang="zh-CN" altLang="en-US" sz="2000"/>
              <a:t>美国亚利桑那州立大学研究表明</a:t>
            </a:r>
            <a:r>
              <a:rPr lang="en-US" altLang="zh-CN" sz="2000"/>
              <a:t>,</a:t>
            </a:r>
            <a:r>
              <a:rPr lang="zh-CN" altLang="en-US" sz="2000"/>
              <a:t>长期睡眠不足的青少年更容易产生自杀念头</a:t>
            </a:r>
            <a:r>
              <a:rPr lang="en-US" altLang="zh-CN" sz="2000"/>
              <a:t>,</a:t>
            </a:r>
            <a:r>
              <a:rPr lang="zh-CN" altLang="en-US" sz="2000"/>
              <a:t>睡眠少于</a:t>
            </a:r>
            <a:r>
              <a:rPr lang="en-US" altLang="zh-CN" sz="2800">
                <a:solidFill>
                  <a:srgbClr val="FF0000"/>
                </a:solidFill>
              </a:rPr>
              <a:t>8</a:t>
            </a:r>
            <a:r>
              <a:rPr lang="zh-CN" altLang="en-US" sz="2800">
                <a:solidFill>
                  <a:srgbClr val="FF0000"/>
                </a:solidFill>
              </a:rPr>
              <a:t>小时</a:t>
            </a:r>
            <a:r>
              <a:rPr lang="zh-CN" altLang="en-US" sz="2000"/>
              <a:t>的青少年自杀倾向是可睡眠</a:t>
            </a:r>
            <a:r>
              <a:rPr lang="en-US" altLang="zh-CN" sz="2800">
                <a:solidFill>
                  <a:srgbClr val="FF0000"/>
                </a:solidFill>
              </a:rPr>
              <a:t>9</a:t>
            </a:r>
            <a:r>
              <a:rPr lang="zh-CN" altLang="en-US" sz="2800">
                <a:solidFill>
                  <a:srgbClr val="FF0000"/>
                </a:solidFill>
              </a:rPr>
              <a:t>小时</a:t>
            </a:r>
            <a:r>
              <a:rPr lang="zh-CN" altLang="en-US" sz="2000"/>
              <a:t>的孩子</a:t>
            </a:r>
            <a:r>
              <a:rPr lang="en-US" altLang="zh-CN" sz="2800">
                <a:solidFill>
                  <a:srgbClr val="FF0000"/>
                </a:solidFill>
              </a:rPr>
              <a:t>3</a:t>
            </a:r>
            <a:r>
              <a:rPr lang="zh-CN" altLang="en-US" sz="2800">
                <a:solidFill>
                  <a:srgbClr val="FF0000"/>
                </a:solidFill>
              </a:rPr>
              <a:t>倍</a:t>
            </a:r>
            <a:r>
              <a:rPr lang="zh-CN" altLang="en-US" sz="2000"/>
              <a:t>。</a:t>
            </a:r>
            <a:endParaRPr lang="zh-CN" altLang="en-US" sz="2000"/>
          </a:p>
          <a:p>
            <a:pPr algn="l"/>
            <a:endParaRPr lang="en-US" altLang="zh-CN" sz="2000"/>
          </a:p>
        </p:txBody>
      </p:sp>
      <p:sp>
        <p:nvSpPr>
          <p:cNvPr id="75779" name="文本框 1"/>
          <p:cNvSpPr txBox="1">
            <a:spLocks noChangeArrowheads="1"/>
          </p:cNvSpPr>
          <p:nvPr/>
        </p:nvSpPr>
        <p:spPr bwMode="auto">
          <a:xfrm>
            <a:off x="179388" y="950913"/>
            <a:ext cx="8443912"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eaLnBrk="0" hangingPunct="0">
              <a:spcBef>
                <a:spcPct val="30000"/>
              </a:spcBef>
            </a:pPr>
            <a:r>
              <a:rPr kumimoji="0" lang="zh-CN" altLang="en-US" sz="2800" dirty="0">
                <a:solidFill>
                  <a:srgbClr val="FF0000"/>
                </a:solidFill>
              </a:rPr>
              <a:t>心血管疾病：</a:t>
            </a:r>
            <a:r>
              <a:rPr kumimoji="0" lang="zh-CN" altLang="en-US" sz="2800" dirty="0">
                <a:solidFill>
                  <a:srgbClr val="3366FF"/>
                </a:solidFill>
              </a:rPr>
              <a:t>高血压、心律失常、早搏、心力衰竭等</a:t>
            </a:r>
            <a:endParaRPr kumimoji="0" lang="en-US" altLang="zh-CN" sz="2800" dirty="0">
              <a:solidFill>
                <a:srgbClr val="3366FF"/>
              </a:solidFill>
            </a:endParaRPr>
          </a:p>
          <a:p>
            <a:pPr algn="l"/>
            <a:r>
              <a:rPr kumimoji="0" lang="zh-CN" altLang="en-US" sz="2800" dirty="0">
                <a:solidFill>
                  <a:srgbClr val="FF0000"/>
                </a:solidFill>
              </a:rPr>
              <a:t>心身医学科疾病：</a:t>
            </a:r>
            <a:r>
              <a:rPr kumimoji="0" lang="zh-CN" altLang="en-US" sz="2800" dirty="0">
                <a:solidFill>
                  <a:srgbClr val="3366FF"/>
                </a:solidFill>
              </a:rPr>
              <a:t>抑郁、焦虑、健忘等</a:t>
            </a:r>
            <a:endParaRPr kumimoji="0" lang="en-US" altLang="zh-CN" sz="2800" dirty="0">
              <a:solidFill>
                <a:srgbClr val="3366FF"/>
              </a:solidFill>
            </a:endParaRPr>
          </a:p>
          <a:p>
            <a:pPr algn="l"/>
            <a:r>
              <a:rPr kumimoji="0" lang="zh-CN" altLang="en-US" sz="2800" dirty="0">
                <a:solidFill>
                  <a:srgbClr val="FF0000"/>
                </a:solidFill>
              </a:rPr>
              <a:t>癌症：</a:t>
            </a:r>
            <a:r>
              <a:rPr kumimoji="0" lang="zh-CN" altLang="en-US" sz="2800" dirty="0">
                <a:solidFill>
                  <a:srgbClr val="3366FF"/>
                </a:solidFill>
              </a:rPr>
              <a:t>结肠癌、乳腺癌。。。</a:t>
            </a:r>
            <a:endParaRPr kumimoji="0" lang="en-US" altLang="zh-CN" sz="2800" dirty="0">
              <a:solidFill>
                <a:srgbClr val="3366FF"/>
              </a:solidFill>
            </a:endParaRPr>
          </a:p>
          <a:p>
            <a:pPr algn="l" eaLnBrk="0" hangingPunct="0">
              <a:spcBef>
                <a:spcPct val="30000"/>
              </a:spcBef>
            </a:pPr>
            <a:endParaRPr kumimoji="0" lang="en-US" altLang="zh-CN" sz="2800" dirty="0">
              <a:solidFill>
                <a:srgbClr val="3366FF"/>
              </a:solidFill>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文本框 1"/>
          <p:cNvSpPr txBox="1">
            <a:spLocks noChangeArrowheads="1"/>
          </p:cNvSpPr>
          <p:nvPr/>
        </p:nvSpPr>
        <p:spPr bwMode="auto">
          <a:xfrm>
            <a:off x="107950" y="1052513"/>
            <a:ext cx="8567738"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a:r>
              <a:rPr kumimoji="0" lang="zh-CN" altLang="en-US" sz="2800" dirty="0">
                <a:solidFill>
                  <a:srgbClr val="FF0000"/>
                </a:solidFill>
              </a:rPr>
              <a:t>泌尿系统疾病：</a:t>
            </a:r>
            <a:r>
              <a:rPr kumimoji="0" lang="zh-CN" altLang="en-US" sz="2800" dirty="0">
                <a:solidFill>
                  <a:srgbClr val="3366FF"/>
                </a:solidFill>
              </a:rPr>
              <a:t>前列腺炎、肾炎、尿道炎等</a:t>
            </a:r>
            <a:endParaRPr kumimoji="0" lang="en-US" altLang="zh-CN" sz="2800" dirty="0">
              <a:solidFill>
                <a:srgbClr val="3366FF"/>
              </a:solidFill>
            </a:endParaRPr>
          </a:p>
          <a:p>
            <a:pPr algn="l" eaLnBrk="0" hangingPunct="0">
              <a:spcBef>
                <a:spcPct val="30000"/>
              </a:spcBef>
            </a:pPr>
            <a:r>
              <a:rPr kumimoji="0" lang="zh-CN" altLang="en-US" sz="2800" dirty="0">
                <a:solidFill>
                  <a:srgbClr val="FF0000"/>
                </a:solidFill>
              </a:rPr>
              <a:t>皮肤科疾病：</a:t>
            </a:r>
            <a:r>
              <a:rPr kumimoji="0" lang="zh-CN" altLang="en-US" sz="2800" dirty="0">
                <a:solidFill>
                  <a:srgbClr val="3366FF"/>
                </a:solidFill>
              </a:rPr>
              <a:t>皮肤炎、脱发、白发、荨麻疹、痤疮等</a:t>
            </a:r>
            <a:endParaRPr kumimoji="0" lang="en-US" altLang="zh-CN" sz="2800" dirty="0">
              <a:solidFill>
                <a:srgbClr val="3366FF"/>
              </a:solidFill>
            </a:endParaRPr>
          </a:p>
          <a:p>
            <a:pPr algn="l" eaLnBrk="0" hangingPunct="0">
              <a:spcBef>
                <a:spcPct val="30000"/>
              </a:spcBef>
            </a:pPr>
            <a:r>
              <a:rPr kumimoji="0" lang="zh-CN" altLang="en-US" sz="2800" dirty="0">
                <a:solidFill>
                  <a:srgbClr val="FF0000"/>
                </a:solidFill>
              </a:rPr>
              <a:t>消化科疾病：</a:t>
            </a:r>
            <a:r>
              <a:rPr kumimoji="0" lang="zh-CN" altLang="en-US" sz="2800" dirty="0">
                <a:solidFill>
                  <a:srgbClr val="3366FF"/>
                </a:solidFill>
              </a:rPr>
              <a:t>口腔溃疡、胃溃疡、便秘等</a:t>
            </a:r>
            <a:endParaRPr kumimoji="0" lang="en-US" altLang="zh-CN" sz="2800" dirty="0">
              <a:solidFill>
                <a:srgbClr val="3366FF"/>
              </a:solidFill>
            </a:endParaRPr>
          </a:p>
          <a:p>
            <a:pPr algn="l" eaLnBrk="0" hangingPunct="0">
              <a:spcBef>
                <a:spcPct val="30000"/>
              </a:spcBef>
            </a:pPr>
            <a:r>
              <a:rPr kumimoji="0" lang="zh-CN" altLang="en-US" sz="2800" dirty="0">
                <a:solidFill>
                  <a:srgbClr val="FF0000"/>
                </a:solidFill>
              </a:rPr>
              <a:t>免疫系统疾病：</a:t>
            </a:r>
            <a:r>
              <a:rPr kumimoji="0" lang="zh-CN" altLang="en-US" sz="2800" dirty="0">
                <a:solidFill>
                  <a:srgbClr val="3366FF"/>
                </a:solidFill>
              </a:rPr>
              <a:t>花粉症、鼻炎等</a:t>
            </a:r>
            <a:endParaRPr kumimoji="0" lang="en-US" altLang="zh-CN" sz="2800" dirty="0">
              <a:solidFill>
                <a:srgbClr val="3366FF"/>
              </a:solidFill>
            </a:endParaRPr>
          </a:p>
          <a:p>
            <a:pPr algn="l" eaLnBrk="0" hangingPunct="0">
              <a:spcBef>
                <a:spcPct val="30000"/>
              </a:spcBef>
            </a:pPr>
            <a:r>
              <a:rPr kumimoji="0" lang="zh-CN" altLang="en-US" sz="2800" dirty="0">
                <a:solidFill>
                  <a:srgbClr val="FF0000"/>
                </a:solidFill>
              </a:rPr>
              <a:t>生殖系统疾病：</a:t>
            </a:r>
            <a:r>
              <a:rPr kumimoji="0" lang="zh-CN" altLang="en-US" sz="2800" dirty="0">
                <a:solidFill>
                  <a:srgbClr val="3366FF"/>
                </a:solidFill>
              </a:rPr>
              <a:t>月经不调、阴道炎、阳痿、早泄等</a:t>
            </a:r>
            <a:endParaRPr kumimoji="0" lang="en-US" altLang="zh-CN" sz="2800" dirty="0">
              <a:solidFill>
                <a:srgbClr val="3366FF"/>
              </a:solidFill>
            </a:endParaRPr>
          </a:p>
          <a:p>
            <a:pPr algn="l" eaLnBrk="0" hangingPunct="0">
              <a:spcBef>
                <a:spcPct val="30000"/>
              </a:spcBef>
            </a:pPr>
            <a:endParaRPr lang="en-US" altLang="zh-CN" sz="2800" dirty="0"/>
          </a:p>
          <a:p>
            <a:pPr algn="l"/>
            <a:r>
              <a:rPr lang="zh-CN" altLang="en-US" dirty="0"/>
              <a:t>睡眠不足通过影响抗体水平降低人的</a:t>
            </a:r>
            <a:r>
              <a:rPr lang="zh-CN" altLang="en-US" dirty="0">
                <a:solidFill>
                  <a:srgbClr val="FF0000"/>
                </a:solidFill>
              </a:rPr>
              <a:t>免疫力</a:t>
            </a:r>
            <a:r>
              <a:rPr lang="zh-CN" altLang="en-US" dirty="0"/>
              <a:t>。</a:t>
            </a:r>
            <a:endParaRPr lang="en-US" altLang="zh-CN" dirty="0"/>
          </a:p>
        </p:txBody>
      </p:sp>
      <p:sp>
        <p:nvSpPr>
          <p:cNvPr id="77826" name="文本框 2"/>
          <p:cNvSpPr txBox="1">
            <a:spLocks noChangeArrowheads="1"/>
          </p:cNvSpPr>
          <p:nvPr/>
        </p:nvSpPr>
        <p:spPr bwMode="auto">
          <a:xfrm>
            <a:off x="12700" y="260350"/>
            <a:ext cx="38893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sz="3000" dirty="0">
                <a:solidFill>
                  <a:srgbClr val="00B0F0"/>
                </a:solidFill>
              </a:rPr>
              <a:t>睡眠不足的危害</a:t>
            </a:r>
            <a:r>
              <a:rPr lang="en-US" altLang="zh-CN" sz="3000" dirty="0">
                <a:solidFill>
                  <a:srgbClr val="00B0F0"/>
                </a:solidFill>
              </a:rPr>
              <a:t>3</a:t>
            </a:r>
            <a:endParaRPr lang="zh-CN" altLang="en-US" sz="3000" dirty="0">
              <a:solidFill>
                <a:srgbClr val="00B0F0"/>
              </a:solidFill>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文本框 1"/>
          <p:cNvSpPr txBox="1">
            <a:spLocks noChangeArrowheads="1"/>
          </p:cNvSpPr>
          <p:nvPr/>
        </p:nvSpPr>
        <p:spPr bwMode="auto">
          <a:xfrm>
            <a:off x="155942" y="1277082"/>
            <a:ext cx="8459787" cy="496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pPr algn="l"/>
            <a:r>
              <a:rPr kumimoji="0" lang="zh-CN" altLang="en-US" dirty="0"/>
              <a:t>现代医学对于失眠的治疗主要集中在使用</a:t>
            </a:r>
            <a:r>
              <a:rPr kumimoji="0" lang="zh-CN" altLang="en-US" dirty="0">
                <a:highlight>
                  <a:srgbClr val="FFFF00"/>
                </a:highlight>
              </a:rPr>
              <a:t>促进睡眠的药物</a:t>
            </a:r>
            <a:r>
              <a:rPr kumimoji="0" lang="zh-CN" altLang="en-US" dirty="0"/>
              <a:t>及</a:t>
            </a:r>
            <a:r>
              <a:rPr kumimoji="0" lang="zh-CN" altLang="en-US" dirty="0">
                <a:highlight>
                  <a:srgbClr val="FFFF00"/>
                </a:highlight>
              </a:rPr>
              <a:t>行为治疗</a:t>
            </a:r>
            <a:r>
              <a:rPr kumimoji="0" lang="zh-CN" altLang="en-US" dirty="0"/>
              <a:t>方面</a:t>
            </a:r>
            <a:r>
              <a:rPr kumimoji="0" lang="en-US" altLang="zh-CN" dirty="0"/>
              <a:t>,</a:t>
            </a:r>
            <a:r>
              <a:rPr kumimoji="0" lang="zh-CN" altLang="en-US" dirty="0"/>
              <a:t>目前临床上常用的镇静催眠药物虽然延长了总睡眠时间</a:t>
            </a:r>
            <a:r>
              <a:rPr kumimoji="0" lang="en-US" altLang="zh-CN" dirty="0"/>
              <a:t>, </a:t>
            </a:r>
            <a:r>
              <a:rPr kumimoji="0" lang="zh-CN" altLang="en-US" dirty="0"/>
              <a:t>但延长的只是</a:t>
            </a:r>
            <a:r>
              <a:rPr kumimoji="0" lang="zh-CN" altLang="en-US" dirty="0">
                <a:highlight>
                  <a:srgbClr val="FFFF00"/>
                </a:highlight>
              </a:rPr>
              <a:t>浅睡眠</a:t>
            </a:r>
            <a:r>
              <a:rPr kumimoji="0" lang="en-US" altLang="zh-CN" dirty="0"/>
              <a:t>,</a:t>
            </a:r>
            <a:r>
              <a:rPr kumimoji="0" lang="zh-CN" altLang="en-US" dirty="0"/>
              <a:t>相反</a:t>
            </a:r>
            <a:r>
              <a:rPr kumimoji="0" lang="en-US" altLang="zh-CN" dirty="0"/>
              <a:t>, </a:t>
            </a:r>
            <a:r>
              <a:rPr kumimoji="0" lang="zh-CN" altLang="en-US" dirty="0"/>
              <a:t>缩短了慢波睡眠</a:t>
            </a:r>
            <a:r>
              <a:rPr kumimoji="0" lang="en-US" altLang="zh-CN" dirty="0"/>
              <a:t>(</a:t>
            </a:r>
            <a:r>
              <a:rPr kumimoji="0" lang="en-GB" altLang="zh-CN" dirty="0"/>
              <a:t>S3 +S4 )</a:t>
            </a:r>
            <a:r>
              <a:rPr kumimoji="0" lang="zh-CN" altLang="en-US" dirty="0"/>
              <a:t>和</a:t>
            </a:r>
            <a:r>
              <a:rPr kumimoji="0" lang="en-GB" altLang="zh-CN" dirty="0"/>
              <a:t>REMS, </a:t>
            </a:r>
            <a:r>
              <a:rPr kumimoji="0" lang="en-GB" altLang="zh-CN" sz="2800" dirty="0">
                <a:solidFill>
                  <a:srgbClr val="FF0000"/>
                </a:solidFill>
              </a:rPr>
              <a:t>70%</a:t>
            </a:r>
            <a:r>
              <a:rPr kumimoji="0" lang="zh-CN" altLang="en-US" dirty="0"/>
              <a:t>的服药患者产生了依赖性</a:t>
            </a:r>
            <a:r>
              <a:rPr kumimoji="0" lang="en-US" altLang="zh-CN" dirty="0"/>
              <a:t>,</a:t>
            </a:r>
            <a:r>
              <a:rPr kumimoji="0" lang="en-US" altLang="zh-CN" sz="2800" dirty="0">
                <a:solidFill>
                  <a:srgbClr val="FF0000"/>
                </a:solidFill>
              </a:rPr>
              <a:t>50%</a:t>
            </a:r>
            <a:r>
              <a:rPr kumimoji="0" lang="zh-CN" altLang="en-US" dirty="0"/>
              <a:t>以上出现了副反应</a:t>
            </a:r>
            <a:r>
              <a:rPr kumimoji="0" lang="en-US" altLang="zh-CN" dirty="0"/>
              <a:t>(</a:t>
            </a:r>
            <a:r>
              <a:rPr kumimoji="0" lang="zh-CN" altLang="en-US" dirty="0"/>
              <a:t>睡不安稳</a:t>
            </a:r>
            <a:r>
              <a:rPr kumimoji="0" lang="en-US" altLang="zh-CN" dirty="0"/>
              <a:t>,</a:t>
            </a:r>
            <a:r>
              <a:rPr kumimoji="0" lang="zh-CN" altLang="en-US" dirty="0"/>
              <a:t>头昏</a:t>
            </a:r>
            <a:r>
              <a:rPr kumimoji="0" lang="en-US" altLang="zh-CN" dirty="0"/>
              <a:t>,</a:t>
            </a:r>
            <a:r>
              <a:rPr kumimoji="0" lang="zh-CN" altLang="en-US" dirty="0"/>
              <a:t>头痛</a:t>
            </a:r>
            <a:r>
              <a:rPr kumimoji="0" lang="en-US" altLang="zh-CN" dirty="0"/>
              <a:t>,</a:t>
            </a:r>
            <a:r>
              <a:rPr kumimoji="0" lang="zh-CN" altLang="en-US" dirty="0"/>
              <a:t>心烦意乱</a:t>
            </a:r>
            <a:r>
              <a:rPr kumimoji="0" lang="en-US" altLang="zh-CN" dirty="0"/>
              <a:t>,</a:t>
            </a:r>
            <a:r>
              <a:rPr kumimoji="0" lang="zh-CN" altLang="en-US" dirty="0"/>
              <a:t>口干</a:t>
            </a:r>
            <a:r>
              <a:rPr kumimoji="0" lang="en-US" altLang="zh-CN" dirty="0"/>
              <a:t>,</a:t>
            </a:r>
            <a:r>
              <a:rPr kumimoji="0" lang="zh-CN" altLang="en-US" dirty="0"/>
              <a:t>口苦</a:t>
            </a:r>
            <a:r>
              <a:rPr kumimoji="0" lang="en-US" altLang="zh-CN" dirty="0"/>
              <a:t>,</a:t>
            </a:r>
            <a:r>
              <a:rPr kumimoji="0" lang="zh-CN" altLang="en-US" dirty="0"/>
              <a:t>心慌胸闷等）。</a:t>
            </a:r>
            <a:endParaRPr kumimoji="0" lang="zh-CN" altLang="en-US" dirty="0"/>
          </a:p>
          <a:p>
            <a:pPr algn="l"/>
            <a:r>
              <a:rPr kumimoji="0" lang="zh-CN" altLang="en-US" dirty="0"/>
              <a:t>另外</a:t>
            </a:r>
            <a:r>
              <a:rPr kumimoji="0" lang="en-US" altLang="zh-CN" dirty="0"/>
              <a:t>,</a:t>
            </a:r>
            <a:r>
              <a:rPr kumimoji="0" lang="zh-CN" altLang="en-US" dirty="0"/>
              <a:t>单一的西药治疗不可能针对多种病因</a:t>
            </a:r>
            <a:r>
              <a:rPr kumimoji="0" lang="en-US" altLang="zh-CN" dirty="0"/>
              <a:t>,</a:t>
            </a:r>
            <a:r>
              <a:rPr kumimoji="0" lang="zh-CN" altLang="en-US" dirty="0"/>
              <a:t>仍属</a:t>
            </a:r>
            <a:r>
              <a:rPr kumimoji="0" lang="zh-CN" altLang="en-US" sz="2800" dirty="0">
                <a:solidFill>
                  <a:srgbClr val="3366FF"/>
                </a:solidFill>
              </a:rPr>
              <a:t>治标之法</a:t>
            </a:r>
            <a:r>
              <a:rPr kumimoji="0" lang="en-US" altLang="zh-CN" dirty="0"/>
              <a:t>, </a:t>
            </a:r>
            <a:r>
              <a:rPr kumimoji="0" lang="zh-CN" altLang="en-US" dirty="0"/>
              <a:t>容易顾此失彼</a:t>
            </a:r>
            <a:r>
              <a:rPr kumimoji="0" lang="en-US" altLang="zh-CN" dirty="0"/>
              <a:t>,</a:t>
            </a:r>
            <a:r>
              <a:rPr kumimoji="0" lang="zh-CN" altLang="en-US" dirty="0"/>
              <a:t>带来副作用。</a:t>
            </a:r>
            <a:endParaRPr kumimoji="0" lang="en-US" altLang="zh-CN" dirty="0"/>
          </a:p>
          <a:p>
            <a:pPr algn="l"/>
            <a:r>
              <a:rPr lang="zh-CN" altLang="en-US" dirty="0"/>
              <a:t>美国加州大学圣迭戈分校精神病学家</a:t>
            </a:r>
            <a:r>
              <a:rPr lang="zh-CN" altLang="en-US" dirty="0">
                <a:highlight>
                  <a:srgbClr val="FFFF00"/>
                </a:highlight>
              </a:rPr>
              <a:t>克里帕克</a:t>
            </a:r>
            <a:r>
              <a:rPr lang="zh-CN" altLang="en-US" dirty="0"/>
              <a:t>进行了为期</a:t>
            </a:r>
            <a:r>
              <a:rPr lang="en-US" altLang="zh-CN" dirty="0"/>
              <a:t>6</a:t>
            </a:r>
            <a:r>
              <a:rPr lang="zh-CN" altLang="en-US" dirty="0"/>
              <a:t>年的研究，调查了逾</a:t>
            </a:r>
            <a:r>
              <a:rPr lang="en-US" altLang="zh-CN" dirty="0"/>
              <a:t>100</a:t>
            </a:r>
            <a:r>
              <a:rPr lang="zh-CN" altLang="en-US" dirty="0"/>
              <a:t>万名</a:t>
            </a:r>
            <a:r>
              <a:rPr lang="en-US" altLang="zh-CN" dirty="0"/>
              <a:t>30-102</a:t>
            </a:r>
            <a:r>
              <a:rPr lang="zh-CN" altLang="en-US" dirty="0"/>
              <a:t>岁患者，</a:t>
            </a:r>
            <a:r>
              <a:rPr lang="zh-CN" altLang="en-US" sz="2800" dirty="0">
                <a:solidFill>
                  <a:srgbClr val="FF0000"/>
                </a:solidFill>
              </a:rPr>
              <a:t>每月服用安眠药</a:t>
            </a:r>
            <a:r>
              <a:rPr lang="en-US" altLang="zh-CN" sz="2800" dirty="0">
                <a:solidFill>
                  <a:srgbClr val="FF0000"/>
                </a:solidFill>
              </a:rPr>
              <a:t>30</a:t>
            </a:r>
            <a:r>
              <a:rPr lang="zh-CN" altLang="en-US" sz="2800" dirty="0">
                <a:solidFill>
                  <a:srgbClr val="FF0000"/>
                </a:solidFill>
              </a:rPr>
              <a:t>次</a:t>
            </a:r>
            <a:r>
              <a:rPr lang="zh-CN" altLang="en-US" dirty="0"/>
              <a:t>或以上者，死亡风险相当于每日</a:t>
            </a:r>
            <a:r>
              <a:rPr lang="zh-CN" altLang="en-US" sz="2800" dirty="0">
                <a:solidFill>
                  <a:srgbClr val="FF0000"/>
                </a:solidFill>
              </a:rPr>
              <a:t>吸食一包香烟</a:t>
            </a:r>
            <a:r>
              <a:rPr lang="zh-CN" altLang="en-US" dirty="0"/>
              <a:t>的烟民</a:t>
            </a:r>
            <a:endParaRPr kumimoji="0" lang="en-US" altLang="zh-CN" dirty="0"/>
          </a:p>
          <a:p>
            <a:pPr algn="l"/>
            <a:r>
              <a:rPr kumimoji="0" lang="zh-CN" altLang="en-US" dirty="0"/>
              <a:t>因此</a:t>
            </a:r>
            <a:r>
              <a:rPr kumimoji="0" lang="en-US" altLang="zh-CN" dirty="0"/>
              <a:t>,</a:t>
            </a:r>
            <a:r>
              <a:rPr kumimoji="0" lang="zh-CN" altLang="en-US" dirty="0"/>
              <a:t>寻找更加安全有效的治疗方法成为当今临床工作者继续追求的目标。</a:t>
            </a:r>
            <a:endParaRPr kumimoji="0" lang="zh-CN" altLang="en-US" dirty="0"/>
          </a:p>
        </p:txBody>
      </p:sp>
      <p:sp>
        <p:nvSpPr>
          <p:cNvPr id="79874" name="文本框 2"/>
          <p:cNvSpPr txBox="1">
            <a:spLocks noChangeArrowheads="1"/>
          </p:cNvSpPr>
          <p:nvPr/>
        </p:nvSpPr>
        <p:spPr bwMode="auto">
          <a:xfrm>
            <a:off x="323850" y="549275"/>
            <a:ext cx="342753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sz="3000" dirty="0">
                <a:solidFill>
                  <a:srgbClr val="00B0F0"/>
                </a:solidFill>
              </a:rPr>
              <a:t>失眠治疗现状</a:t>
            </a:r>
            <a:endParaRPr lang="zh-CN" altLang="en-US" sz="3000" dirty="0">
              <a:solidFill>
                <a:srgbClr val="00B0F0"/>
              </a:solidFill>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内容占位符 2"/>
          <p:cNvSpPr>
            <a:spLocks noGrp="1"/>
          </p:cNvSpPr>
          <p:nvPr>
            <p:ph idx="4294967295"/>
          </p:nvPr>
        </p:nvSpPr>
        <p:spPr>
          <a:xfrm>
            <a:off x="446026" y="1166018"/>
            <a:ext cx="8251947" cy="4525963"/>
          </a:xfrm>
        </p:spPr>
        <p:txBody>
          <a:bodyPr>
            <a:normAutofit lnSpcReduction="10000"/>
          </a:bodyPr>
          <a:lstStyle/>
          <a:p>
            <a:pPr marL="0" indent="0">
              <a:buFont typeface="Arial" panose="020B0604020202020204" pitchFamily="34" charset="0"/>
              <a:buNone/>
            </a:pPr>
            <a:r>
              <a:rPr kumimoji="0" lang="zh-CN" altLang="en-US" sz="2400" dirty="0">
                <a:solidFill>
                  <a:srgbClr val="3366FF"/>
                </a:solidFill>
              </a:rPr>
              <a:t>失眠</a:t>
            </a:r>
            <a:r>
              <a:rPr lang="zh-CN" altLang="en-US" sz="2400" dirty="0">
                <a:solidFill>
                  <a:srgbClr val="3366FF"/>
                </a:solidFill>
              </a:rPr>
              <a:t>多因饮食不节、情志失常、劳逸失调及病后体虚所致心、</a:t>
            </a:r>
            <a:endParaRPr lang="en-US" altLang="zh-CN" sz="2400" dirty="0">
              <a:solidFill>
                <a:srgbClr val="3366FF"/>
              </a:solidFill>
            </a:endParaRPr>
          </a:p>
          <a:p>
            <a:pPr marL="0" indent="0">
              <a:buFont typeface="Arial" panose="020B0604020202020204" pitchFamily="34" charset="0"/>
              <a:buNone/>
            </a:pPr>
            <a:r>
              <a:rPr lang="zh-CN" altLang="en-US" sz="2400" dirty="0">
                <a:solidFill>
                  <a:srgbClr val="3366FF"/>
                </a:solidFill>
              </a:rPr>
              <a:t>胆、脾、肾的阴阳失调</a:t>
            </a:r>
            <a:r>
              <a:rPr lang="en-US" altLang="zh-CN" sz="2400" dirty="0">
                <a:solidFill>
                  <a:srgbClr val="3366FF"/>
                </a:solidFill>
              </a:rPr>
              <a:t>,</a:t>
            </a:r>
            <a:r>
              <a:rPr lang="zh-CN" altLang="en-US" sz="2400" dirty="0">
                <a:solidFill>
                  <a:srgbClr val="3366FF"/>
                </a:solidFill>
              </a:rPr>
              <a:t>气血失和。</a:t>
            </a:r>
            <a:endParaRPr kumimoji="0" lang="en-US" altLang="zh-CN" sz="2400" dirty="0">
              <a:solidFill>
                <a:srgbClr val="3366FF"/>
              </a:solidFill>
            </a:endParaRPr>
          </a:p>
          <a:p>
            <a:pPr marL="0" indent="0">
              <a:buFont typeface="Arial" panose="020B0604020202020204" pitchFamily="34" charset="0"/>
              <a:buNone/>
            </a:pPr>
            <a:r>
              <a:rPr kumimoji="0" lang="zh-CN" altLang="en-US" sz="2400" dirty="0">
                <a:solidFill>
                  <a:srgbClr val="3366FF"/>
                </a:solidFill>
              </a:rPr>
              <a:t>病机为“心”有病,如心血不足、肾水不足、思虑劳倦 、肝火太旺、宿食痰火、心胆气虚等。</a:t>
            </a:r>
            <a:endParaRPr kumimoji="0" lang="en-US" altLang="zh-CN" sz="2400" dirty="0">
              <a:solidFill>
                <a:srgbClr val="3366FF"/>
              </a:solidFill>
            </a:endParaRPr>
          </a:p>
          <a:p>
            <a:pPr marL="0" indent="0">
              <a:buFont typeface="Arial" panose="020B0604020202020204" pitchFamily="34" charset="0"/>
              <a:buNone/>
            </a:pPr>
            <a:r>
              <a:rPr kumimoji="0" lang="zh-CN" altLang="en-US" sz="2600" dirty="0">
                <a:solidFill>
                  <a:schemeClr val="tx1"/>
                </a:solidFill>
              </a:rPr>
              <a:t>中医治疗的原则有：</a:t>
            </a:r>
            <a:endParaRPr kumimoji="0" lang="zh-CN" altLang="en-US" sz="2600" dirty="0">
              <a:solidFill>
                <a:schemeClr val="tx1"/>
              </a:solidFill>
            </a:endParaRPr>
          </a:p>
          <a:p>
            <a:pPr marL="0" indent="0">
              <a:buFont typeface="Arial" panose="020B0604020202020204" pitchFamily="34" charset="0"/>
              <a:buNone/>
            </a:pPr>
            <a:r>
              <a:rPr kumimoji="0" lang="zh-CN" altLang="en-US" sz="2600" dirty="0">
                <a:solidFill>
                  <a:srgbClr val="FF0000"/>
                </a:solidFill>
              </a:rPr>
              <a:t>补养心脾法</a:t>
            </a:r>
            <a:r>
              <a:rPr kumimoji="0" lang="zh-CN" altLang="en-US" sz="2600" dirty="0">
                <a:solidFill>
                  <a:schemeClr val="tx1"/>
                </a:solidFill>
              </a:rPr>
              <a:t>-归脾汤加减；</a:t>
            </a:r>
            <a:endParaRPr kumimoji="0" lang="zh-CN" altLang="en-US" sz="2600" dirty="0">
              <a:solidFill>
                <a:schemeClr val="tx1"/>
              </a:solidFill>
            </a:endParaRPr>
          </a:p>
          <a:p>
            <a:pPr marL="0" indent="0">
              <a:buFont typeface="Arial" panose="020B0604020202020204" pitchFamily="34" charset="0"/>
              <a:buNone/>
            </a:pPr>
            <a:r>
              <a:rPr kumimoji="0" lang="zh-CN" altLang="en-US" sz="2600" dirty="0">
                <a:solidFill>
                  <a:srgbClr val="FF0000"/>
                </a:solidFill>
              </a:rPr>
              <a:t>清汗泻火法</a:t>
            </a:r>
            <a:r>
              <a:rPr kumimoji="0" lang="zh-CN" altLang="en-US" sz="2600" dirty="0">
                <a:solidFill>
                  <a:schemeClr val="tx1"/>
                </a:solidFill>
              </a:rPr>
              <a:t>-丹栀逍遥散加减；</a:t>
            </a:r>
            <a:endParaRPr kumimoji="0" lang="zh-CN" altLang="en-US" sz="2600" dirty="0">
              <a:solidFill>
                <a:schemeClr val="tx1"/>
              </a:solidFill>
            </a:endParaRPr>
          </a:p>
          <a:p>
            <a:pPr marL="0" indent="0">
              <a:buFont typeface="Arial" panose="020B0604020202020204" pitchFamily="34" charset="0"/>
              <a:buNone/>
            </a:pPr>
            <a:r>
              <a:rPr kumimoji="0" lang="zh-CN" altLang="en-US" sz="2600" dirty="0">
                <a:solidFill>
                  <a:srgbClr val="FF0000"/>
                </a:solidFill>
              </a:rPr>
              <a:t>清热化痰法</a:t>
            </a:r>
            <a:r>
              <a:rPr kumimoji="0" lang="zh-CN" altLang="en-US" sz="2600" dirty="0">
                <a:solidFill>
                  <a:schemeClr val="tx1"/>
                </a:solidFill>
              </a:rPr>
              <a:t>-黄连温胆汤加减；</a:t>
            </a:r>
            <a:endParaRPr kumimoji="0" lang="zh-CN" altLang="en-US" sz="2600" dirty="0">
              <a:solidFill>
                <a:schemeClr val="tx1"/>
              </a:solidFill>
            </a:endParaRPr>
          </a:p>
          <a:p>
            <a:pPr marL="0" indent="0">
              <a:buFont typeface="Arial" panose="020B0604020202020204" pitchFamily="34" charset="0"/>
              <a:buNone/>
            </a:pPr>
            <a:r>
              <a:rPr kumimoji="0" lang="zh-CN" altLang="en-US" sz="2600" dirty="0">
                <a:solidFill>
                  <a:srgbClr val="FF0000"/>
                </a:solidFill>
              </a:rPr>
              <a:t>行气活血法</a:t>
            </a:r>
            <a:r>
              <a:rPr kumimoji="0" lang="zh-CN" altLang="en-US" sz="2600" dirty="0">
                <a:solidFill>
                  <a:schemeClr val="tx1"/>
                </a:solidFill>
              </a:rPr>
              <a:t>-血府逐瘀汤加减；</a:t>
            </a:r>
            <a:endParaRPr kumimoji="0" lang="en-US" altLang="zh-CN" sz="2600" dirty="0">
              <a:solidFill>
                <a:schemeClr val="tx1"/>
              </a:solidFill>
            </a:endParaRPr>
          </a:p>
          <a:p>
            <a:pPr marL="0" indent="0">
              <a:buFont typeface="Arial" panose="020B0604020202020204" pitchFamily="34" charset="0"/>
              <a:buNone/>
            </a:pPr>
            <a:r>
              <a:rPr lang="zh-CN" altLang="en-US" sz="2600" dirty="0">
                <a:solidFill>
                  <a:srgbClr val="FF0000"/>
                </a:solidFill>
              </a:rPr>
              <a:t>滋阴养血法</a:t>
            </a:r>
            <a:r>
              <a:rPr lang="en-US" altLang="zh-CN" sz="2600" dirty="0">
                <a:solidFill>
                  <a:schemeClr val="tx1"/>
                </a:solidFill>
              </a:rPr>
              <a:t>-</a:t>
            </a:r>
            <a:r>
              <a:rPr lang="zh-CN" altLang="en-US" sz="2600" dirty="0">
                <a:solidFill>
                  <a:schemeClr val="tx1"/>
                </a:solidFill>
              </a:rPr>
              <a:t>阿胶鸡子黄汤加减</a:t>
            </a:r>
            <a:r>
              <a:rPr kumimoji="0" lang="zh-CN" altLang="en-US" sz="2600" dirty="0">
                <a:solidFill>
                  <a:schemeClr val="tx1"/>
                </a:solidFill>
              </a:rPr>
              <a:t>等。</a:t>
            </a:r>
            <a:endParaRPr kumimoji="0" lang="zh-CN" altLang="en-US" sz="2600" dirty="0">
              <a:solidFill>
                <a:schemeClr val="tx1"/>
              </a:solidFill>
            </a:endParaRPr>
          </a:p>
        </p:txBody>
      </p:sp>
      <p:sp>
        <p:nvSpPr>
          <p:cNvPr id="81922" name="Text Box 45"/>
          <p:cNvSpPr txBox="1">
            <a:spLocks noChangeArrowheads="1"/>
          </p:cNvSpPr>
          <p:nvPr/>
        </p:nvSpPr>
        <p:spPr bwMode="auto">
          <a:xfrm>
            <a:off x="532167" y="298206"/>
            <a:ext cx="3656770" cy="553998"/>
          </a:xfrm>
          <a:prstGeom prst="rect">
            <a:avLst/>
          </a:prstGeom>
          <a:noFill/>
          <a:ln>
            <a:noFill/>
          </a:ln>
          <a:effectLst>
            <a:prstShdw prst="shdw13" dist="53882" dir="13500000">
              <a:srgbClr val="999999">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sz="3000" b="1" dirty="0">
                <a:solidFill>
                  <a:srgbClr val="00B0F0"/>
                </a:solidFill>
                <a:latin typeface="宋体" panose="02010600030101010101" pitchFamily="2" charset="-122"/>
                <a:ea typeface="宋体" panose="02010600030101010101" pitchFamily="2" charset="-122"/>
              </a:rPr>
              <a:t>主要治疗</a:t>
            </a:r>
            <a:r>
              <a:rPr kumimoji="0" lang="en-US" altLang="zh-CN" sz="3000" b="1" dirty="0">
                <a:solidFill>
                  <a:srgbClr val="00B0F0"/>
                </a:solidFill>
                <a:latin typeface="宋体" panose="02010600030101010101" pitchFamily="2" charset="-122"/>
                <a:ea typeface="宋体" panose="02010600030101010101" pitchFamily="2" charset="-122"/>
              </a:rPr>
              <a:t>--</a:t>
            </a:r>
            <a:r>
              <a:rPr kumimoji="0" lang="zh-CN" altLang="en-US" sz="3000" dirty="0">
                <a:solidFill>
                  <a:srgbClr val="00B0F0"/>
                </a:solidFill>
                <a:latin typeface="宋体" panose="02010600030101010101" pitchFamily="2" charset="-122"/>
                <a:ea typeface="宋体" panose="02010600030101010101" pitchFamily="2" charset="-122"/>
              </a:rPr>
              <a:t>中药治疗</a:t>
            </a:r>
            <a:endParaRPr kumimoji="0" lang="zh-CN" altLang="en-US" sz="3000" b="1" dirty="0">
              <a:solidFill>
                <a:srgbClr val="00B0F0"/>
              </a:solidFill>
              <a:latin typeface="宋体" panose="02010600030101010101" pitchFamily="2" charset="-122"/>
              <a:ea typeface="宋体" panose="02010600030101010101" pitchFamily="2" charset="-122"/>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内容占位符 2"/>
          <p:cNvSpPr>
            <a:spLocks noGrp="1"/>
          </p:cNvSpPr>
          <p:nvPr>
            <p:ph idx="4294967295"/>
          </p:nvPr>
        </p:nvSpPr>
        <p:spPr>
          <a:xfrm>
            <a:off x="485275" y="1309322"/>
            <a:ext cx="7733689" cy="4525963"/>
          </a:xfrm>
        </p:spPr>
        <p:txBody>
          <a:bodyPr>
            <a:normAutofit/>
          </a:bodyPr>
          <a:lstStyle/>
          <a:p>
            <a:pPr marL="0" indent="0">
              <a:buFont typeface="Arial" panose="020B0604020202020204" pitchFamily="34" charset="0"/>
              <a:buNone/>
            </a:pPr>
            <a:r>
              <a:rPr kumimoji="0" lang="zh-CN" altLang="en-US" sz="2400" dirty="0">
                <a:solidFill>
                  <a:schemeClr val="tx1"/>
                </a:solidFill>
              </a:rPr>
              <a:t>穴位治疗失眠的机理在于</a:t>
            </a:r>
            <a:r>
              <a:rPr kumimoji="0" lang="zh-CN" altLang="en-US" sz="2400" dirty="0">
                <a:solidFill>
                  <a:srgbClr val="FF0000"/>
                </a:solidFill>
              </a:rPr>
              <a:t>协调阴阳,扶正祛邪、疏通经络</a:t>
            </a:r>
            <a:r>
              <a:rPr kumimoji="0" lang="zh-CN" altLang="en-US" sz="2400" dirty="0">
                <a:solidFill>
                  <a:schemeClr val="tx1"/>
                </a:solidFill>
              </a:rPr>
              <a:t>。</a:t>
            </a:r>
            <a:endParaRPr kumimoji="0" lang="en-US" altLang="zh-CN" sz="2400" dirty="0">
              <a:solidFill>
                <a:schemeClr val="tx1"/>
              </a:solidFill>
            </a:endParaRPr>
          </a:p>
          <a:p>
            <a:pPr marL="0" indent="0">
              <a:buFont typeface="Arial" panose="020B0604020202020204" pitchFamily="34" charset="0"/>
              <a:buNone/>
            </a:pPr>
            <a:r>
              <a:rPr kumimoji="0" lang="en-US" altLang="en-US" sz="2400" dirty="0" err="1">
                <a:solidFill>
                  <a:srgbClr val="FF0000"/>
                </a:solidFill>
              </a:rPr>
              <a:t>风</a:t>
            </a:r>
            <a:r>
              <a:rPr kumimoji="0" lang="zh-CN" altLang="en-US" sz="2400" dirty="0">
                <a:solidFill>
                  <a:srgbClr val="FF0000"/>
                </a:solidFill>
              </a:rPr>
              <a:t>池、</a:t>
            </a:r>
            <a:r>
              <a:rPr kumimoji="0" lang="zh-CN" altLang="en-US" sz="2400" dirty="0">
                <a:solidFill>
                  <a:srgbClr val="0000FF"/>
                </a:solidFill>
              </a:rPr>
              <a:t>太阳</a:t>
            </a:r>
            <a:r>
              <a:rPr kumimoji="0" lang="zh-CN" altLang="en-US" sz="2400" dirty="0">
                <a:solidFill>
                  <a:srgbClr val="3366FF"/>
                </a:solidFill>
              </a:rPr>
              <a:t>：</a:t>
            </a:r>
            <a:r>
              <a:rPr kumimoji="0" lang="zh-CN" altLang="en-US" sz="2400" dirty="0">
                <a:solidFill>
                  <a:schemeClr val="tx1"/>
                </a:solidFill>
              </a:rPr>
              <a:t>疏风解表、提神醒脑；</a:t>
            </a:r>
            <a:endParaRPr kumimoji="0" lang="en-US" altLang="zh-CN" sz="2400" dirty="0">
              <a:solidFill>
                <a:schemeClr val="tx1"/>
              </a:solidFill>
            </a:endParaRPr>
          </a:p>
          <a:p>
            <a:pPr marL="0" indent="0">
              <a:buFont typeface="Arial" panose="020B0604020202020204" pitchFamily="34" charset="0"/>
              <a:buNone/>
            </a:pPr>
            <a:r>
              <a:rPr kumimoji="0" lang="zh-CN" altLang="en-US" sz="2400" dirty="0">
                <a:solidFill>
                  <a:srgbClr val="FF0000"/>
                </a:solidFill>
              </a:rPr>
              <a:t>三阴交、</a:t>
            </a:r>
            <a:r>
              <a:rPr kumimoji="0" lang="zh-CN" altLang="en-US" sz="2400" dirty="0">
                <a:solidFill>
                  <a:srgbClr val="0000FF"/>
                </a:solidFill>
              </a:rPr>
              <a:t>涌泉、太溪：</a:t>
            </a:r>
            <a:r>
              <a:rPr lang="zh-CN" altLang="en-US" sz="2400" dirty="0">
                <a:solidFill>
                  <a:schemeClr val="tx1"/>
                </a:solidFill>
              </a:rPr>
              <a:t>调肝补肾、滋阴安神；</a:t>
            </a:r>
            <a:endParaRPr kumimoji="0" lang="zh-CN" altLang="en-US" sz="2400" dirty="0">
              <a:solidFill>
                <a:schemeClr val="tx1"/>
              </a:solidFill>
            </a:endParaRPr>
          </a:p>
          <a:p>
            <a:pPr marL="0" indent="0">
              <a:buFont typeface="Arial" panose="020B0604020202020204" pitchFamily="34" charset="0"/>
              <a:buNone/>
            </a:pPr>
            <a:r>
              <a:rPr kumimoji="0" lang="zh-CN" altLang="en-US" sz="2400" dirty="0">
                <a:solidFill>
                  <a:srgbClr val="FF0000"/>
                </a:solidFill>
              </a:rPr>
              <a:t>百会、</a:t>
            </a:r>
            <a:r>
              <a:rPr kumimoji="0" lang="zh-CN" altLang="en-US" sz="2400" dirty="0">
                <a:solidFill>
                  <a:srgbClr val="0000FF"/>
                </a:solidFill>
              </a:rPr>
              <a:t>四神聪：</a:t>
            </a:r>
            <a:r>
              <a:rPr kumimoji="0" lang="zh-CN" altLang="en-US" sz="2400" dirty="0">
                <a:solidFill>
                  <a:schemeClr val="tx1"/>
                </a:solidFill>
              </a:rPr>
              <a:t>醒脑安神、镇静益智; </a:t>
            </a:r>
            <a:endParaRPr kumimoji="0" lang="en-US" altLang="zh-CN" sz="2400" dirty="0">
              <a:solidFill>
                <a:schemeClr val="tx1"/>
              </a:solidFill>
            </a:endParaRPr>
          </a:p>
          <a:p>
            <a:pPr marL="0" indent="0">
              <a:buFont typeface="Arial" panose="020B0604020202020204" pitchFamily="34" charset="0"/>
              <a:buNone/>
            </a:pPr>
            <a:r>
              <a:rPr kumimoji="0" lang="zh-CN" altLang="en-US" sz="2400" dirty="0">
                <a:solidFill>
                  <a:srgbClr val="FF0000"/>
                </a:solidFill>
              </a:rPr>
              <a:t>神门、</a:t>
            </a:r>
            <a:r>
              <a:rPr kumimoji="0" lang="zh-CN" altLang="en-US" sz="2400" dirty="0">
                <a:solidFill>
                  <a:srgbClr val="0000FF"/>
                </a:solidFill>
              </a:rPr>
              <a:t>内关、太冲：</a:t>
            </a:r>
            <a:r>
              <a:rPr kumimoji="0" lang="zh-CN" altLang="en-US" sz="2400" dirty="0">
                <a:solidFill>
                  <a:schemeClr val="tx1"/>
                </a:solidFill>
              </a:rPr>
              <a:t>疏肝理气、镇静安眠、调理气血；</a:t>
            </a:r>
            <a:endParaRPr kumimoji="0" lang="zh-CN" altLang="en-US" sz="2400" dirty="0">
              <a:solidFill>
                <a:schemeClr val="tx1"/>
              </a:solidFill>
            </a:endParaRPr>
          </a:p>
          <a:p>
            <a:pPr marL="0" indent="0">
              <a:buFont typeface="Arial" panose="020B0604020202020204" pitchFamily="34" charset="0"/>
              <a:buNone/>
            </a:pPr>
            <a:r>
              <a:rPr kumimoji="0" lang="zh-CN" altLang="en-US" sz="2400" dirty="0">
                <a:solidFill>
                  <a:schemeClr val="tx1"/>
                </a:solidFill>
              </a:rPr>
              <a:t>诸穴配合,共奏调节机体阴阳的偏盛偏衰,使其归于“阴平阳秘”之效,恢复其正常生理功能,达到治疗失眠的目的。</a:t>
            </a:r>
            <a:endParaRPr kumimoji="0" lang="zh-CN" altLang="en-US" sz="2400" dirty="0">
              <a:solidFill>
                <a:schemeClr val="tx1"/>
              </a:solidFill>
            </a:endParaRPr>
          </a:p>
        </p:txBody>
      </p:sp>
      <p:sp>
        <p:nvSpPr>
          <p:cNvPr id="83970" name="Text Box 45"/>
          <p:cNvSpPr txBox="1">
            <a:spLocks noChangeArrowheads="1"/>
          </p:cNvSpPr>
          <p:nvPr/>
        </p:nvSpPr>
        <p:spPr bwMode="auto">
          <a:xfrm>
            <a:off x="485275" y="263037"/>
            <a:ext cx="3656770" cy="553998"/>
          </a:xfrm>
          <a:prstGeom prst="rect">
            <a:avLst/>
          </a:prstGeom>
          <a:noFill/>
          <a:ln>
            <a:noFill/>
          </a:ln>
          <a:effectLst>
            <a:prstShdw prst="shdw13" dist="53882" dir="13500000">
              <a:srgbClr val="999999">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sz="3000" b="1" dirty="0">
                <a:solidFill>
                  <a:srgbClr val="00B0F0"/>
                </a:solidFill>
                <a:latin typeface="宋体" panose="02010600030101010101" pitchFamily="2" charset="-122"/>
                <a:ea typeface="宋体" panose="02010600030101010101" pitchFamily="2" charset="-122"/>
              </a:rPr>
              <a:t>主要治疗</a:t>
            </a:r>
            <a:r>
              <a:rPr kumimoji="0" lang="en-US" altLang="zh-CN" sz="3000" b="1" dirty="0">
                <a:solidFill>
                  <a:srgbClr val="00B0F0"/>
                </a:solidFill>
                <a:latin typeface="宋体" panose="02010600030101010101" pitchFamily="2" charset="-122"/>
                <a:ea typeface="宋体" panose="02010600030101010101" pitchFamily="2" charset="-122"/>
              </a:rPr>
              <a:t>--</a:t>
            </a:r>
            <a:r>
              <a:rPr kumimoji="0" lang="zh-CN" altLang="en-US" sz="3000" dirty="0">
                <a:solidFill>
                  <a:srgbClr val="00B0F0"/>
                </a:solidFill>
                <a:latin typeface="宋体" panose="02010600030101010101" pitchFamily="2" charset="-122"/>
                <a:ea typeface="宋体" panose="02010600030101010101" pitchFamily="2" charset="-122"/>
              </a:rPr>
              <a:t>穴位治疗</a:t>
            </a:r>
            <a:endParaRPr kumimoji="0" lang="zh-CN" altLang="en-US" sz="3000" b="1" dirty="0">
              <a:solidFill>
                <a:srgbClr val="00B0F0"/>
              </a:solidFill>
              <a:latin typeface="宋体" panose="02010600030101010101" pitchFamily="2" charset="-122"/>
              <a:ea typeface="宋体" panose="02010600030101010101" pitchFamily="2" charset="-122"/>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3"/>
          <p:cNvSpPr txBox="1">
            <a:spLocks noChangeArrowheads="1"/>
          </p:cNvSpPr>
          <p:nvPr/>
        </p:nvSpPr>
        <p:spPr bwMode="auto">
          <a:xfrm>
            <a:off x="1528763" y="522288"/>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b="1">
                <a:solidFill>
                  <a:srgbClr val="0000FF"/>
                </a:solidFill>
                <a:latin typeface="宋体" panose="02010600030101010101" pitchFamily="2" charset="-122"/>
              </a:rPr>
              <a:t>按揉池府</a:t>
            </a:r>
            <a:endParaRPr lang="ja-JP" altLang="en-US">
              <a:solidFill>
                <a:srgbClr val="0000FF"/>
              </a:solidFill>
              <a:latin typeface="宋体" panose="02010600030101010101" pitchFamily="2" charset="-122"/>
            </a:endParaRPr>
          </a:p>
        </p:txBody>
      </p:sp>
      <p:sp>
        <p:nvSpPr>
          <p:cNvPr id="90114" name="Text Box 4"/>
          <p:cNvSpPr txBox="1">
            <a:spLocks noChangeArrowheads="1"/>
          </p:cNvSpPr>
          <p:nvPr/>
        </p:nvSpPr>
        <p:spPr bwMode="auto">
          <a:xfrm>
            <a:off x="5478463" y="522288"/>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b="1">
                <a:solidFill>
                  <a:srgbClr val="0000FF"/>
                </a:solidFill>
                <a:latin typeface="宋体" panose="02010600030101010101" pitchFamily="2" charset="-122"/>
              </a:rPr>
              <a:t>捏拿风池</a:t>
            </a:r>
            <a:endParaRPr lang="ja-JP" altLang="en-US">
              <a:solidFill>
                <a:srgbClr val="0000FF"/>
              </a:solidFill>
              <a:latin typeface="宋体" panose="02010600030101010101" pitchFamily="2" charset="-122"/>
            </a:endParaRPr>
          </a:p>
        </p:txBody>
      </p:sp>
      <p:sp>
        <p:nvSpPr>
          <p:cNvPr id="90115" name="AutoShape 7" descr="IMG_1115"/>
          <p:cNvSpPr>
            <a:spLocks noGrp="1" noChangeAspect="1" noChangeArrowheads="1"/>
          </p:cNvSpPr>
          <p:nvPr isPhoto="1"/>
        </p:nvSpPr>
        <p:spPr bwMode="auto">
          <a:xfrm>
            <a:off x="468313" y="1412875"/>
            <a:ext cx="3810000" cy="2857500"/>
          </a:xfrm>
          <a:prstGeom prst="roundRect">
            <a:avLst>
              <a:gd name="adj" fmla="val 16667"/>
            </a:avLst>
          </a:prstGeom>
          <a:blipFill dpi="0" rotWithShape="1">
            <a:blip r:embed="rId1"/>
            <a:srcRect/>
            <a:stretch>
              <a:fillRect/>
            </a:stretch>
          </a:blipFill>
          <a:ln>
            <a:noFill/>
          </a:ln>
          <a:extLst>
            <a:ext uri="{91240B29-F687-4F45-9708-019B960494DF}">
              <a14:hiddenLine xmlns:a14="http://schemas.microsoft.com/office/drawing/2010/main" w="9525">
                <a:solidFill>
                  <a:srgbClr val="000000"/>
                </a:solidFill>
                <a:rou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endParaRPr kumimoji="0" lang="ja-JP" altLang="en-US"/>
          </a:p>
        </p:txBody>
      </p:sp>
      <p:sp>
        <p:nvSpPr>
          <p:cNvPr id="90116" name="AutoShape 8" descr="IMG_1117"/>
          <p:cNvSpPr>
            <a:spLocks noGrp="1" noChangeAspect="1" noChangeArrowheads="1"/>
          </p:cNvSpPr>
          <p:nvPr isPhoto="1"/>
        </p:nvSpPr>
        <p:spPr bwMode="auto">
          <a:xfrm>
            <a:off x="4572000" y="1435100"/>
            <a:ext cx="3810000" cy="2857500"/>
          </a:xfrm>
          <a:prstGeom prst="roundRect">
            <a:avLst>
              <a:gd name="adj" fmla="val 16667"/>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rou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endParaRPr kumimoji="0" lang="ja-JP" altLang="en-US"/>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5815" y="1624660"/>
            <a:ext cx="8124093" cy="2500685"/>
          </a:xfrm>
          <a:prstGeom prst="rect">
            <a:avLst/>
          </a:prstGeom>
        </p:spPr>
        <p:txBody>
          <a:bodyPr wrap="square">
            <a:spAutoFit/>
          </a:bodyPr>
          <a:lstStyle/>
          <a:p>
            <a:pPr algn="l"/>
            <a:r>
              <a:rPr lang="zh-CN" altLang="en-US" dirty="0">
                <a:latin typeface="宋体" panose="02010600030101010101" pitchFamily="2" charset="-122"/>
                <a:ea typeface="宋体" panose="02010600030101010101" pitchFamily="2" charset="-122"/>
              </a:rPr>
              <a:t>1．多病共存、病因复杂、长期积累;</a:t>
            </a:r>
            <a:endParaRPr lang="zh-CN" altLang="en-US"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2．发病隐匿、缓慢,多属慢性退行性疾病,生理与病理变化很难区分;</a:t>
            </a:r>
            <a:endParaRPr lang="zh-CN" altLang="en-US" dirty="0">
              <a:latin typeface="宋体" panose="02010600030101010101" pitchFamily="2" charset="-122"/>
              <a:ea typeface="宋体" panose="02010600030101010101" pitchFamily="2" charset="-122"/>
            </a:endParaRPr>
          </a:p>
          <a:p>
            <a:pPr algn="l"/>
            <a:r>
              <a:rPr lang="zh-CN" altLang="en-US" dirty="0">
                <a:latin typeface="宋体" panose="02010600030101010101" pitchFamily="2" charset="-122"/>
                <a:ea typeface="宋体" panose="02010600030101010101" pitchFamily="2" charset="-122"/>
              </a:rPr>
              <a:t>3．多种器官处于临界功能状态、病情变化突然、治疗难度大、预后差；</a:t>
            </a:r>
            <a:endParaRPr lang="en-US" altLang="zh-CN" dirty="0">
              <a:latin typeface="宋体" panose="02010600030101010101" pitchFamily="2" charset="-122"/>
              <a:ea typeface="宋体" panose="02010600030101010101" pitchFamily="2" charset="-122"/>
            </a:endParaRPr>
          </a:p>
          <a:p>
            <a:pPr algn="l"/>
            <a:r>
              <a:rPr lang="en-US" altLang="zh-CN" dirty="0">
                <a:latin typeface="宋体" panose="02010600030101010101" pitchFamily="2" charset="-122"/>
                <a:ea typeface="宋体" panose="02010600030101010101" pitchFamily="2" charset="-122"/>
              </a:rPr>
              <a:t>4.</a:t>
            </a:r>
            <a:r>
              <a:rPr lang="zh-CN" altLang="en-US" dirty="0">
                <a:latin typeface="宋体" panose="02010600030101010101" pitchFamily="2" charset="-122"/>
                <a:ea typeface="宋体" panose="02010600030101010101" pitchFamily="2" charset="-122"/>
              </a:rPr>
              <a:t> 就诊科室多，服用药物多，各系统影响复杂，不可控。</a:t>
            </a:r>
            <a:endParaRPr lang="zh-CN" altLang="en-US" dirty="0">
              <a:latin typeface="宋体" panose="02010600030101010101" pitchFamily="2" charset="-122"/>
              <a:ea typeface="宋体" panose="02010600030101010101" pitchFamily="2" charset="-122"/>
            </a:endParaRPr>
          </a:p>
        </p:txBody>
      </p:sp>
      <p:sp>
        <p:nvSpPr>
          <p:cNvPr id="3" name="矩形 2"/>
          <p:cNvSpPr/>
          <p:nvPr/>
        </p:nvSpPr>
        <p:spPr>
          <a:xfrm>
            <a:off x="-73509" y="478414"/>
            <a:ext cx="4132863" cy="553998"/>
          </a:xfrm>
          <a:prstGeom prst="rect">
            <a:avLst/>
          </a:prstGeom>
        </p:spPr>
        <p:txBody>
          <a:bodyPr wrap="none">
            <a:spAutoFit/>
          </a:bodyPr>
          <a:lstStyle/>
          <a:p>
            <a:r>
              <a:rPr lang="zh-CN" altLang="en-US" sz="3000" dirty="0">
                <a:solidFill>
                  <a:srgbClr val="FF0000"/>
                </a:solidFill>
              </a:rPr>
              <a:t>二、老年病的临床特点:</a:t>
            </a:r>
            <a:endParaRPr lang="zh-CN" altLang="en-US" sz="3000" dirty="0">
              <a:solidFill>
                <a:srgbClr val="FF0000"/>
              </a:solidFill>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5"/>
          <p:cNvSpPr txBox="1">
            <a:spLocks noChangeArrowheads="1"/>
          </p:cNvSpPr>
          <p:nvPr/>
        </p:nvSpPr>
        <p:spPr bwMode="auto">
          <a:xfrm>
            <a:off x="1331913" y="333375"/>
            <a:ext cx="1944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b="1">
                <a:latin typeface="宋体" panose="02010600030101010101" pitchFamily="2" charset="-122"/>
              </a:rPr>
              <a:t>托按风池</a:t>
            </a:r>
            <a:endParaRPr kumimoji="0" lang="ja-JP" altLang="en-US" b="1">
              <a:latin typeface="MS PGothic" panose="020B0600070205080204" charset="-128"/>
              <a:ea typeface="MS PGothic" panose="020B0600070205080204" charset="-128"/>
            </a:endParaRPr>
          </a:p>
        </p:txBody>
      </p:sp>
      <p:sp>
        <p:nvSpPr>
          <p:cNvPr id="29699" name="Rectangle 7" descr="78"/>
          <p:cNvSpPr>
            <a:spLocks noGrp="1" noChangeAspect="1" noChangeArrowheads="1"/>
          </p:cNvSpPr>
          <p:nvPr/>
        </p:nvSpPr>
        <p:spPr bwMode="auto">
          <a:xfrm>
            <a:off x="323850" y="981075"/>
            <a:ext cx="3810000" cy="2857500"/>
          </a:xfrm>
          <a:prstGeom prst="rect">
            <a:avLst/>
          </a:prstGeom>
          <a:blipFill dpi="0" rotWithShape="1">
            <a:blip r:embed="rId1"/>
            <a:srcRect/>
            <a:stretch>
              <a:fillRect/>
            </a:stretch>
          </a:blipFill>
          <a:ln>
            <a:noFill/>
          </a:ln>
          <a:effectLst>
            <a:outerShdw blurRad="63500" dist="129316" dir="13500000" algn="ctr" rotWithShape="0">
              <a:srgbClr val="000000">
                <a:alpha val="50000"/>
              </a:srgbClr>
            </a:outerShdw>
          </a:effectLst>
        </p:spPr>
        <p:txBody>
          <a:bodyPr/>
          <a:lstStyle/>
          <a:p>
            <a:pPr>
              <a:buFont typeface="Arial" panose="020B0604020202020204" pitchFamily="34" charset="0"/>
              <a:buNone/>
              <a:defRPr/>
            </a:pPr>
            <a:endParaRPr lang="ja-JP" altLang="en-US">
              <a:latin typeface="MS PGothic" panose="020B0600070205080204" charset="-128"/>
              <a:ea typeface="宋体" panose="02010600030101010101" pitchFamily="2" charset="-122"/>
              <a:cs typeface="宋体" panose="02010600030101010101" pitchFamily="2" charset="-122"/>
            </a:endParaRPr>
          </a:p>
        </p:txBody>
      </p:sp>
      <p:sp>
        <p:nvSpPr>
          <p:cNvPr id="29700" name="Rectangle 8" descr="78"/>
          <p:cNvSpPr>
            <a:spLocks noGrp="1" noChangeAspect="1" noChangeArrowheads="1"/>
          </p:cNvSpPr>
          <p:nvPr/>
        </p:nvSpPr>
        <p:spPr bwMode="auto">
          <a:xfrm>
            <a:off x="179388" y="3357563"/>
            <a:ext cx="3454400" cy="2590800"/>
          </a:xfrm>
          <a:prstGeom prst="rect">
            <a:avLst/>
          </a:prstGeom>
          <a:blipFill dpi="0" rotWithShape="1">
            <a:blip r:embed="rId2"/>
            <a:srcRect/>
            <a:stretch>
              <a:fillRect/>
            </a:stretch>
          </a:blipFill>
          <a:ln>
            <a:noFill/>
          </a:ln>
          <a:effectLst>
            <a:outerShdw blurRad="63500" dist="129316" dir="13500000" algn="ctr" rotWithShape="0">
              <a:srgbClr val="000000">
                <a:alpha val="50000"/>
              </a:srgbClr>
            </a:outerShdw>
          </a:effectLst>
        </p:spPr>
        <p:txBody>
          <a:bodyPr/>
          <a:lstStyle/>
          <a:p>
            <a:pPr>
              <a:buFont typeface="Arial" panose="020B0604020202020204" pitchFamily="34" charset="0"/>
              <a:buNone/>
              <a:defRPr/>
            </a:pPr>
            <a:endParaRPr lang="ja-JP" altLang="en-US">
              <a:latin typeface="MS PGothic" panose="020B0600070205080204" charset="-128"/>
              <a:ea typeface="宋体" panose="02010600030101010101" pitchFamily="2" charset="-122"/>
              <a:cs typeface="宋体" panose="02010600030101010101" pitchFamily="2" charset="-122"/>
            </a:endParaRPr>
          </a:p>
        </p:txBody>
      </p:sp>
      <p:sp>
        <p:nvSpPr>
          <p:cNvPr id="91140" name="Text Box 6"/>
          <p:cNvSpPr txBox="1">
            <a:spLocks noChangeArrowheads="1"/>
          </p:cNvSpPr>
          <p:nvPr/>
        </p:nvSpPr>
        <p:spPr bwMode="auto">
          <a:xfrm>
            <a:off x="5629275" y="404813"/>
            <a:ext cx="141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b="1">
                <a:latin typeface="华文楷体" panose="02010600040101010101" pitchFamily="2" charset="-122"/>
                <a:ea typeface="华文楷体" panose="02010600040101010101" pitchFamily="2" charset="-122"/>
              </a:rPr>
              <a:t>按揉颈部</a:t>
            </a:r>
            <a:endParaRPr kumimoji="0" lang="zh-CN" altLang="en-US" b="1">
              <a:latin typeface="华文楷体" panose="02010600040101010101" pitchFamily="2" charset="-122"/>
              <a:ea typeface="华文楷体" panose="02010600040101010101" pitchFamily="2" charset="-122"/>
            </a:endParaRPr>
          </a:p>
        </p:txBody>
      </p:sp>
      <p:sp>
        <p:nvSpPr>
          <p:cNvPr id="29702" name="Rectangle 7" descr="77"/>
          <p:cNvSpPr>
            <a:spLocks noGrp="1" noChangeAspect="1" noChangeArrowheads="1"/>
          </p:cNvSpPr>
          <p:nvPr/>
        </p:nvSpPr>
        <p:spPr bwMode="auto">
          <a:xfrm>
            <a:off x="4949825" y="908050"/>
            <a:ext cx="3360738" cy="2520950"/>
          </a:xfrm>
          <a:prstGeom prst="rect">
            <a:avLst/>
          </a:prstGeom>
          <a:blipFill dpi="0" rotWithShape="1">
            <a:blip r:embed="rId3"/>
            <a:srcRect/>
            <a:stretch>
              <a:fillRect/>
            </a:stretch>
          </a:blipFill>
          <a:ln>
            <a:noFill/>
          </a:ln>
          <a:effectLst>
            <a:outerShdw blurRad="63500" dist="129316" dir="13500000" algn="ctr" rotWithShape="0">
              <a:srgbClr val="000000">
                <a:alpha val="50000"/>
              </a:srgbClr>
            </a:outerShdw>
          </a:effectLst>
        </p:spPr>
        <p:txBody>
          <a:bodyPr/>
          <a:lstStyle/>
          <a:p>
            <a:pPr>
              <a:buFont typeface="Arial" panose="020B0604020202020204" pitchFamily="34" charset="0"/>
              <a:buNone/>
              <a:defRPr/>
            </a:pPr>
            <a:endParaRPr lang="ja-JP" altLang="en-US">
              <a:latin typeface="MS PGothic" panose="020B0600070205080204" charset="-128"/>
              <a:ea typeface="宋体" panose="02010600030101010101" pitchFamily="2" charset="-122"/>
              <a:cs typeface="宋体" panose="02010600030101010101" pitchFamily="2" charset="-122"/>
            </a:endParaRPr>
          </a:p>
        </p:txBody>
      </p:sp>
      <p:sp>
        <p:nvSpPr>
          <p:cNvPr id="91142" name="AutoShape 7" descr="IMG_1115"/>
          <p:cNvSpPr>
            <a:spLocks noGrp="1" noChangeAspect="1" noChangeArrowheads="1"/>
          </p:cNvSpPr>
          <p:nvPr/>
        </p:nvSpPr>
        <p:spPr bwMode="auto">
          <a:xfrm>
            <a:off x="4427538" y="3573463"/>
            <a:ext cx="3810000" cy="2857500"/>
          </a:xfrm>
          <a:prstGeom prst="roundRect">
            <a:avLst>
              <a:gd name="adj" fmla="val 16667"/>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round/>
              </a14:hiddenLine>
            </a:ext>
          </a:extLst>
        </p:spPr>
        <p:txBody>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endParaRPr kumimoji="0" lang="ja-JP" altLang="en-US">
              <a:latin typeface="Arial" panose="020B0604020202020204" pitchFamily="34" charset="0"/>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文本框 2"/>
          <p:cNvSpPr txBox="1">
            <a:spLocks noChangeArrowheads="1"/>
          </p:cNvSpPr>
          <p:nvPr/>
        </p:nvSpPr>
        <p:spPr bwMode="auto">
          <a:xfrm>
            <a:off x="755650" y="620713"/>
            <a:ext cx="1416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sz="3200"/>
              <a:t>太阳穴</a:t>
            </a:r>
            <a:endParaRPr lang="en-US" altLang="zh-CN" sz="3200"/>
          </a:p>
        </p:txBody>
      </p:sp>
      <p:pic>
        <p:nvPicPr>
          <p:cNvPr id="92162" name="图片 3" descr="太阳穴2.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1268413"/>
            <a:ext cx="436562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3" descr="3"/>
          <p:cNvSpPr>
            <a:spLocks noGrp="1" noChangeAspect="1" noChangeArrowheads="1"/>
          </p:cNvSpPr>
          <p:nvPr/>
        </p:nvSpPr>
        <p:spPr bwMode="auto">
          <a:xfrm>
            <a:off x="3011488" y="1412875"/>
            <a:ext cx="5664200" cy="4248150"/>
          </a:xfrm>
          <a:prstGeom prst="rect">
            <a:avLst/>
          </a:prstGeom>
          <a:blipFill dpi="0" rotWithShape="1">
            <a:blip r:embed="rId2"/>
            <a:srcRect/>
            <a:stretch>
              <a:fillRect/>
            </a:stretch>
          </a:blipFill>
          <a:ln>
            <a:noFill/>
          </a:ln>
          <a:effectLst>
            <a:outerShdw blurRad="63500" dist="129316" dir="13500000" algn="ctr" rotWithShape="0">
              <a:srgbClr val="000000">
                <a:alpha val="50000"/>
              </a:srgbClr>
            </a:outerShdw>
          </a:effectLst>
        </p:spPr>
        <p:txBody>
          <a:bodyPr/>
          <a:lstStyle/>
          <a:p>
            <a:pPr>
              <a:spcBef>
                <a:spcPct val="0"/>
              </a:spcBef>
              <a:buFontTx/>
              <a:buNone/>
              <a:defRPr/>
            </a:pPr>
            <a:endParaRPr kumimoji="1" lang="ja-JP" altLang="en-US">
              <a:latin typeface="宋体" panose="02010600030101010101" pitchFamily="2" charset="-122"/>
              <a:ea typeface="华文楷体" charset="0"/>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图片 2" descr="三阴交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125538"/>
            <a:ext cx="2474913"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6" name="图片 3" descr="涌泉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125538"/>
            <a:ext cx="259715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7" name="文本框 1"/>
          <p:cNvSpPr txBox="1">
            <a:spLocks noChangeArrowheads="1"/>
          </p:cNvSpPr>
          <p:nvPr/>
        </p:nvSpPr>
        <p:spPr bwMode="auto">
          <a:xfrm>
            <a:off x="77788" y="692150"/>
            <a:ext cx="1108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a:t>三阴交</a:t>
            </a:r>
            <a:endParaRPr kumimoji="0" lang="zh-CN" altLang="en-US"/>
          </a:p>
        </p:txBody>
      </p:sp>
      <p:sp>
        <p:nvSpPr>
          <p:cNvPr id="93188" name="文本框 2"/>
          <p:cNvSpPr txBox="1">
            <a:spLocks noChangeArrowheads="1"/>
          </p:cNvSpPr>
          <p:nvPr/>
        </p:nvSpPr>
        <p:spPr bwMode="auto">
          <a:xfrm>
            <a:off x="3419475" y="620713"/>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a:t>涌泉</a:t>
            </a:r>
            <a:endParaRPr kumimoji="0" lang="zh-CN" altLang="en-US"/>
          </a:p>
        </p:txBody>
      </p:sp>
      <p:sp>
        <p:nvSpPr>
          <p:cNvPr id="93189" name="文本框 3"/>
          <p:cNvSpPr txBox="1">
            <a:spLocks noChangeArrowheads="1"/>
          </p:cNvSpPr>
          <p:nvPr/>
        </p:nvSpPr>
        <p:spPr bwMode="auto">
          <a:xfrm>
            <a:off x="6516688" y="692150"/>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a:t>太溪</a:t>
            </a:r>
            <a:endParaRPr kumimoji="0" lang="zh-CN" altLang="en-US"/>
          </a:p>
        </p:txBody>
      </p:sp>
      <p:pic>
        <p:nvPicPr>
          <p:cNvPr id="93190" name="图片 1" descr="太溪.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1482725"/>
            <a:ext cx="3924300"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图片 1" descr="百会.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4452938" y="2420938"/>
            <a:ext cx="4710112"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0" name="文本框 2"/>
          <p:cNvSpPr txBox="1">
            <a:spLocks noChangeArrowheads="1"/>
          </p:cNvSpPr>
          <p:nvPr/>
        </p:nvSpPr>
        <p:spPr bwMode="auto">
          <a:xfrm>
            <a:off x="6516688" y="1844675"/>
            <a:ext cx="1108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a:t>百会穴</a:t>
            </a:r>
            <a:endParaRPr lang="zh-CN" altLang="en-US"/>
          </a:p>
        </p:txBody>
      </p:sp>
      <p:pic>
        <p:nvPicPr>
          <p:cNvPr id="94211" name="图片 3" descr="四神聪.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333375"/>
            <a:ext cx="457835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2" name="文本框 4"/>
          <p:cNvSpPr txBox="1">
            <a:spLocks noChangeArrowheads="1"/>
          </p:cNvSpPr>
          <p:nvPr/>
        </p:nvSpPr>
        <p:spPr bwMode="auto">
          <a:xfrm>
            <a:off x="773113" y="5456238"/>
            <a:ext cx="1108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a:t>四神聪</a:t>
            </a:r>
            <a:endParaRPr lang="en-US" altLang="zh-CN"/>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图片 2" descr="太冲穴.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418138" y="1268413"/>
            <a:ext cx="3725862"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4" name="文本框 4"/>
          <p:cNvSpPr txBox="1">
            <a:spLocks noChangeArrowheads="1"/>
          </p:cNvSpPr>
          <p:nvPr/>
        </p:nvSpPr>
        <p:spPr bwMode="auto">
          <a:xfrm>
            <a:off x="6011863" y="476250"/>
            <a:ext cx="1439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kumimoji="0" lang="zh-CN" altLang="en-US"/>
              <a:t>太冲</a:t>
            </a:r>
            <a:endParaRPr kumimoji="0" lang="zh-CN" altLang="en-US"/>
          </a:p>
        </p:txBody>
      </p:sp>
      <p:pic>
        <p:nvPicPr>
          <p:cNvPr id="95235" name="Picture 7"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052513"/>
            <a:ext cx="4505325" cy="2944812"/>
          </a:xfrm>
          <a:prstGeom prst="rect">
            <a:avLst/>
          </a:prstGeom>
          <a:noFill/>
          <a:ln>
            <a:noFill/>
          </a:ln>
          <a:effectLst>
            <a:outerShdw dist="179605" dir="2700000" algn="ctr" rotWithShape="0">
              <a:srgbClr val="001413"/>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34" descr="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4097338"/>
            <a:ext cx="4679950" cy="2760662"/>
          </a:xfrm>
          <a:prstGeom prst="rect">
            <a:avLst/>
          </a:prstGeom>
          <a:noFill/>
          <a:ln>
            <a:noFill/>
          </a:ln>
          <a:effectLst>
            <a:outerShdw blurRad="63500" dist="143684" dir="2700000" algn="ctr" rotWithShape="0">
              <a:srgbClr val="000000">
                <a:alpha val="74997"/>
              </a:srgbClr>
            </a:outerShdw>
          </a:effectLst>
        </p:spPr>
      </p:pic>
      <p:sp>
        <p:nvSpPr>
          <p:cNvPr id="95237" name="文本框 1"/>
          <p:cNvSpPr txBox="1">
            <a:spLocks noChangeArrowheads="1"/>
          </p:cNvSpPr>
          <p:nvPr/>
        </p:nvSpPr>
        <p:spPr bwMode="auto">
          <a:xfrm>
            <a:off x="-11113" y="4525963"/>
            <a:ext cx="492126"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a:t>神</a:t>
            </a:r>
            <a:endParaRPr lang="en-US" altLang="zh-CN"/>
          </a:p>
          <a:p>
            <a:r>
              <a:rPr lang="zh-CN" altLang="en-US"/>
              <a:t>门</a:t>
            </a:r>
            <a:endParaRPr lang="zh-CN" altLang="en-US"/>
          </a:p>
        </p:txBody>
      </p:sp>
      <p:sp>
        <p:nvSpPr>
          <p:cNvPr id="95238" name="文本框 2"/>
          <p:cNvSpPr txBox="1">
            <a:spLocks noChangeArrowheads="1"/>
          </p:cNvSpPr>
          <p:nvPr/>
        </p:nvSpPr>
        <p:spPr bwMode="auto">
          <a:xfrm>
            <a:off x="25400" y="1592263"/>
            <a:ext cx="4921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charset="0"/>
                <a:ea typeface="宋体" panose="02010600030101010101" pitchFamily="2" charset="-122"/>
              </a:defRPr>
            </a:lvl1pPr>
            <a:lvl2pPr marL="742950" indent="-285750">
              <a:defRPr kumimoji="1" sz="2400">
                <a:solidFill>
                  <a:schemeClr val="tx1"/>
                </a:solidFill>
                <a:latin typeface="Calibri" panose="020F0502020204030204" charset="0"/>
                <a:ea typeface="宋体" panose="02010600030101010101" pitchFamily="2" charset="-122"/>
              </a:defRPr>
            </a:lvl2pPr>
            <a:lvl3pPr marL="1143000" indent="-228600">
              <a:defRPr kumimoji="1" sz="2400">
                <a:solidFill>
                  <a:schemeClr val="tx1"/>
                </a:solidFill>
                <a:latin typeface="Calibri" panose="020F0502020204030204" charset="0"/>
                <a:ea typeface="宋体" panose="02010600030101010101" pitchFamily="2" charset="-122"/>
              </a:defRPr>
            </a:lvl3pPr>
            <a:lvl4pPr marL="1600200" indent="-228600">
              <a:defRPr kumimoji="1" sz="2400">
                <a:solidFill>
                  <a:schemeClr val="tx1"/>
                </a:solidFill>
                <a:latin typeface="Calibri" panose="020F0502020204030204" charset="0"/>
                <a:ea typeface="宋体" panose="02010600030101010101" pitchFamily="2" charset="-122"/>
              </a:defRPr>
            </a:lvl4pPr>
            <a:lvl5pPr marL="2057400" indent="-228600">
              <a:defRPr kumimoji="1" sz="2400">
                <a:solidFill>
                  <a:schemeClr val="tx1"/>
                </a:solidFill>
                <a:latin typeface="Calibri" panose="020F0502020204030204" charset="0"/>
                <a:ea typeface="宋体" panose="02010600030101010101" pitchFamily="2" charset="-122"/>
              </a:defRPr>
            </a:lvl5pPr>
            <a:lvl6pPr marL="25146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6pPr>
            <a:lvl7pPr marL="29718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7pPr>
            <a:lvl8pPr marL="34290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8pPr>
            <a:lvl9pPr marL="3886200" indent="-228600" algn="ctr" fontAlgn="base">
              <a:spcBef>
                <a:spcPct val="20000"/>
              </a:spcBef>
              <a:spcAft>
                <a:spcPct val="0"/>
              </a:spcAft>
              <a:buFont typeface="Arial" panose="020B0604020202020204" pitchFamily="34" charset="0"/>
              <a:defRPr kumimoji="1" sz="2400">
                <a:solidFill>
                  <a:schemeClr val="tx1"/>
                </a:solidFill>
                <a:latin typeface="Calibri" panose="020F0502020204030204" charset="0"/>
                <a:ea typeface="宋体" panose="02010600030101010101" pitchFamily="2" charset="-122"/>
              </a:defRPr>
            </a:lvl9pPr>
          </a:lstStyle>
          <a:p>
            <a:r>
              <a:rPr lang="zh-CN" altLang="en-US"/>
              <a:t>内</a:t>
            </a:r>
            <a:endParaRPr lang="en-US" altLang="zh-CN"/>
          </a:p>
          <a:p>
            <a:r>
              <a:rPr lang="zh-CN" altLang="en-US"/>
              <a:t>关</a:t>
            </a:r>
            <a:endParaRPr lang="zh-CN" altLang="en-US"/>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85446" y="597877"/>
            <a:ext cx="4419600"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kumimoji="0" lang="en-US" altLang="zh-CN" sz="3000" b="0" i="0" u="none" strike="noStrike" cap="none" spc="0" normalizeH="0" baseline="0" dirty="0">
                <a:ln>
                  <a:noFill/>
                </a:ln>
                <a:solidFill>
                  <a:srgbClr val="000000"/>
                </a:solidFill>
                <a:effectLst/>
                <a:highlight>
                  <a:srgbClr val="FFFF00"/>
                </a:highlight>
                <a:uFillTx/>
                <a:latin typeface="Corbel" panose="020B0503020204020204"/>
                <a:ea typeface="Corbel" panose="020B0503020204020204"/>
                <a:cs typeface="Corbel" panose="020B0503020204020204"/>
                <a:sym typeface="Corbel" panose="020B0503020204020204"/>
              </a:rPr>
              <a:t>5.</a:t>
            </a:r>
            <a:r>
              <a:rPr lang="zh-CN" altLang="en-US" sz="3000" dirty="0">
                <a:highlight>
                  <a:srgbClr val="FFFF00"/>
                </a:highlight>
              </a:rPr>
              <a:t>老年慢性阻塞性肺疾病</a:t>
            </a:r>
            <a:endParaRPr lang="zh-CN" altLang="en-US" sz="3000" dirty="0">
              <a:highlight>
                <a:srgbClr val="FFFF00"/>
              </a:highlight>
            </a:endParaRPr>
          </a:p>
        </p:txBody>
      </p:sp>
      <p:sp>
        <p:nvSpPr>
          <p:cNvPr id="3" name="文本框 2"/>
          <p:cNvSpPr txBox="1"/>
          <p:nvPr/>
        </p:nvSpPr>
        <p:spPr>
          <a:xfrm>
            <a:off x="328245" y="1453662"/>
            <a:ext cx="7948247" cy="5021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latin typeface="宋体" panose="02010600030101010101" pitchFamily="2" charset="-122"/>
                <a:ea typeface="宋体" panose="02010600030101010101" pitchFamily="2" charset="-122"/>
              </a:rPr>
              <a:t>慢性阻塞性肺疾病（</a:t>
            </a:r>
            <a:r>
              <a:rPr lang="en-US" altLang="zh-CN" dirty="0">
                <a:latin typeface="宋体" panose="02010600030101010101" pitchFamily="2" charset="-122"/>
                <a:ea typeface="宋体" panose="02010600030101010101" pitchFamily="2" charset="-122"/>
              </a:rPr>
              <a:t>Chronic Obstructive Pulmonary Disease</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COPD</a:t>
            </a:r>
            <a:r>
              <a:rPr lang="zh-CN" altLang="en-US" dirty="0">
                <a:latin typeface="宋体" panose="02010600030101010101" pitchFamily="2" charset="-122"/>
                <a:ea typeface="宋体" panose="02010600030101010101" pitchFamily="2" charset="-122"/>
              </a:rPr>
              <a:t>）是一种可以预防和治疗的呼吸系统疾病，其临床特征是持续存在气流受限，并且呈进行性发展，主要的临床表现为咳嗽、咳痰、气短、喘息和呼吸困难，随着病情的进一步发展，患者运动能力严重下降，逐步丧失劳动能力，更严重者日常生活不能自理，生活质量受到严重破坏。</a:t>
            </a:r>
            <a:r>
              <a:rPr lang="en-US" altLang="zh-CN" dirty="0">
                <a:latin typeface="宋体" panose="02010600030101010101" pitchFamily="2" charset="-122"/>
                <a:ea typeface="宋体" panose="02010600030101010101" pitchFamily="2" charset="-122"/>
              </a:rPr>
              <a:t>WHO</a:t>
            </a:r>
            <a:r>
              <a:rPr lang="zh-CN" altLang="en-US" dirty="0">
                <a:latin typeface="宋体" panose="02010600030101010101" pitchFamily="2" charset="-122"/>
                <a:ea typeface="宋体" panose="02010600030101010101" pitchFamily="2" charset="-122"/>
              </a:rPr>
              <a:t>调查资料显示，</a:t>
            </a:r>
            <a:r>
              <a:rPr lang="en-US" altLang="zh-CN" dirty="0">
                <a:latin typeface="宋体" panose="02010600030101010101" pitchFamily="2" charset="-122"/>
                <a:ea typeface="宋体" panose="02010600030101010101" pitchFamily="2" charset="-122"/>
              </a:rPr>
              <a:t>COPD</a:t>
            </a:r>
            <a:r>
              <a:rPr lang="zh-CN" altLang="en-US" dirty="0">
                <a:latin typeface="宋体" panose="02010600030101010101" pitchFamily="2" charset="-122"/>
                <a:ea typeface="宋体" panose="02010600030101010101" pitchFamily="2" charset="-122"/>
              </a:rPr>
              <a:t>已经成为全球第</a:t>
            </a:r>
            <a:r>
              <a:rPr lang="en-US" altLang="zh-CN" dirty="0">
                <a:latin typeface="宋体" panose="02010600030101010101" pitchFamily="2" charset="-122"/>
                <a:ea typeface="宋体" panose="02010600030101010101" pitchFamily="2" charset="-122"/>
              </a:rPr>
              <a:t>4</a:t>
            </a:r>
            <a:r>
              <a:rPr lang="zh-CN" altLang="en-US" dirty="0">
                <a:latin typeface="宋体" panose="02010600030101010101" pitchFamily="2" charset="-122"/>
                <a:ea typeface="宋体" panose="02010600030101010101" pitchFamily="2" charset="-122"/>
              </a:rPr>
              <a:t>位死亡原因的疾病，经济负担第</a:t>
            </a:r>
            <a:r>
              <a:rPr lang="en-US" altLang="zh-CN" dirty="0">
                <a:latin typeface="宋体" panose="02010600030101010101" pitchFamily="2" charset="-122"/>
                <a:ea typeface="宋体" panose="02010600030101010101" pitchFamily="2" charset="-122"/>
              </a:rPr>
              <a:t>5</a:t>
            </a:r>
            <a:r>
              <a:rPr lang="zh-CN" altLang="en-US" dirty="0">
                <a:latin typeface="宋体" panose="02010600030101010101" pitchFamily="2" charset="-122"/>
                <a:ea typeface="宋体" panose="02010600030101010101" pitchFamily="2" charset="-122"/>
              </a:rPr>
              <a:t>位。我国患者达到接近一亿人。</a:t>
            </a:r>
            <a:endParaRPr lang="en-US" altLang="zh-CN" dirty="0">
              <a:latin typeface="宋体" panose="02010600030101010101" pitchFamily="2" charset="-122"/>
              <a:ea typeface="宋体" panose="02010600030101010101" pitchFamily="2" charset="-122"/>
            </a:endParaRPr>
          </a:p>
          <a:p>
            <a:pPr algn="l"/>
            <a:r>
              <a:rPr lang="en-US" altLang="zh-CN" dirty="0"/>
              <a:t>COPD</a:t>
            </a:r>
            <a:r>
              <a:rPr lang="zh-CN" altLang="en-US" dirty="0"/>
              <a:t>可归于中医“咳嗽”、“喘证”、“肺胀”等范畴，多由久病咳喘发展而来，即表现为呼吸急促、表浅，动则喘甚等，其中一个重要原因便是由于呼吸肌疲劳而引起的。“氨茶碱”等药物便具有增强呼吸肌收缩力的作用，部分中药也具有延缓呼吸肌疲劳的作用。</a:t>
            </a:r>
            <a:endParaRPr lang="en-US" altLang="zh-CN" dirty="0"/>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27539" y="1055077"/>
            <a:ext cx="8135816" cy="23724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latin typeface="宋体" panose="02010600030101010101" pitchFamily="2" charset="-122"/>
                <a:ea typeface="宋体" panose="02010600030101010101" pitchFamily="2" charset="-122"/>
              </a:rPr>
              <a:t>近年来大量的研究表明，中医对于</a:t>
            </a:r>
            <a:r>
              <a:rPr lang="en-GB" altLang="zh-CN" dirty="0">
                <a:latin typeface="宋体" panose="02010600030101010101" pitchFamily="2" charset="-122"/>
                <a:ea typeface="宋体" panose="02010600030101010101" pitchFamily="2" charset="-122"/>
              </a:rPr>
              <a:t>COPD</a:t>
            </a:r>
            <a:r>
              <a:rPr lang="zh-CN" altLang="en-US" dirty="0">
                <a:latin typeface="宋体" panose="02010600030101010101" pitchFamily="2" charset="-122"/>
                <a:ea typeface="宋体" panose="02010600030101010101" pitchFamily="2" charset="-122"/>
              </a:rPr>
              <a:t>有着独特的疗效，主要通过</a:t>
            </a:r>
            <a:r>
              <a:rPr lang="zh-CN" altLang="en-US" dirty="0">
                <a:solidFill>
                  <a:srgbClr val="FF0000"/>
                </a:solidFill>
                <a:latin typeface="宋体" panose="02010600030101010101" pitchFamily="2" charset="-122"/>
                <a:ea typeface="宋体" panose="02010600030101010101" pitchFamily="2" charset="-122"/>
              </a:rPr>
              <a:t>抑制气道炎症</a:t>
            </a:r>
            <a:r>
              <a:rPr lang="zh-CN" altLang="en-US" dirty="0">
                <a:latin typeface="宋体" panose="02010600030101010101" pitchFamily="2" charset="-122"/>
                <a:ea typeface="宋体" panose="02010600030101010101" pitchFamily="2" charset="-122"/>
              </a:rPr>
              <a:t>、</a:t>
            </a:r>
            <a:r>
              <a:rPr lang="zh-CN" altLang="en-US" dirty="0">
                <a:solidFill>
                  <a:srgbClr val="FF0000"/>
                </a:solidFill>
                <a:latin typeface="宋体" panose="02010600030101010101" pitchFamily="2" charset="-122"/>
                <a:ea typeface="宋体" panose="02010600030101010101" pitchFamily="2" charset="-122"/>
              </a:rPr>
              <a:t>调节氧化一抗氧化系统平衡</a:t>
            </a:r>
            <a:r>
              <a:rPr lang="zh-CN" altLang="en-US" dirty="0">
                <a:latin typeface="宋体" panose="02010600030101010101" pitchFamily="2" charset="-122"/>
                <a:ea typeface="宋体" panose="02010600030101010101" pitchFamily="2" charset="-122"/>
              </a:rPr>
              <a:t>、</a:t>
            </a:r>
            <a:r>
              <a:rPr lang="zh-CN" altLang="en-US" dirty="0">
                <a:solidFill>
                  <a:srgbClr val="FF0000"/>
                </a:solidFill>
                <a:latin typeface="宋体" panose="02010600030101010101" pitchFamily="2" charset="-122"/>
                <a:ea typeface="宋体" panose="02010600030101010101" pitchFamily="2" charset="-122"/>
              </a:rPr>
              <a:t>改善呼吸机功能</a:t>
            </a:r>
            <a:r>
              <a:rPr lang="zh-CN" altLang="en-US" dirty="0">
                <a:latin typeface="宋体" panose="02010600030101010101" pitchFamily="2" charset="-122"/>
                <a:ea typeface="宋体" panose="02010600030101010101" pitchFamily="2" charset="-122"/>
              </a:rPr>
              <a:t>、</a:t>
            </a:r>
            <a:r>
              <a:rPr lang="zh-CN" altLang="en-US" dirty="0">
                <a:solidFill>
                  <a:srgbClr val="FF0000"/>
                </a:solidFill>
                <a:latin typeface="宋体" panose="02010600030101010101" pitchFamily="2" charset="-122"/>
                <a:ea typeface="宋体" panose="02010600030101010101" pitchFamily="2" charset="-122"/>
              </a:rPr>
              <a:t>降低肺动脉压及改善血流动力学</a:t>
            </a:r>
            <a:r>
              <a:rPr lang="zh-CN" altLang="en-US" dirty="0">
                <a:latin typeface="宋体" panose="02010600030101010101" pitchFamily="2" charset="-122"/>
                <a:ea typeface="宋体" panose="02010600030101010101" pitchFamily="2" charset="-122"/>
              </a:rPr>
              <a:t>、</a:t>
            </a:r>
            <a:r>
              <a:rPr lang="zh-CN" altLang="en-US" dirty="0">
                <a:solidFill>
                  <a:srgbClr val="FF0000"/>
                </a:solidFill>
                <a:latin typeface="宋体" panose="02010600030101010101" pitchFamily="2" charset="-122"/>
                <a:ea typeface="宋体" panose="02010600030101010101" pitchFamily="2" charset="-122"/>
              </a:rPr>
              <a:t>调节机体免疫系统</a:t>
            </a:r>
            <a:r>
              <a:rPr lang="zh-CN" altLang="en-US" dirty="0">
                <a:latin typeface="宋体" panose="02010600030101010101" pitchFamily="2" charset="-122"/>
                <a:ea typeface="宋体" panose="02010600030101010101" pitchFamily="2" charset="-122"/>
              </a:rPr>
              <a:t>、</a:t>
            </a:r>
            <a:r>
              <a:rPr lang="zh-CN" altLang="en-US" dirty="0">
                <a:solidFill>
                  <a:srgbClr val="FF0000"/>
                </a:solidFill>
                <a:latin typeface="宋体" panose="02010600030101010101" pitchFamily="2" charset="-122"/>
                <a:ea typeface="宋体" panose="02010600030101010101" pitchFamily="2" charset="-122"/>
              </a:rPr>
              <a:t>改善营养状况</a:t>
            </a:r>
            <a:r>
              <a:rPr lang="zh-CN" altLang="en-US" dirty="0">
                <a:latin typeface="宋体" panose="02010600030101010101" pitchFamily="2" charset="-122"/>
                <a:ea typeface="宋体" panose="02010600030101010101" pitchFamily="2" charset="-122"/>
              </a:rPr>
              <a:t>等方面进行治疗，多途径、多方面打断</a:t>
            </a:r>
            <a:r>
              <a:rPr lang="en-GB" altLang="zh-CN" dirty="0">
                <a:latin typeface="宋体" panose="02010600030101010101" pitchFamily="2" charset="-122"/>
                <a:ea typeface="宋体" panose="02010600030101010101" pitchFamily="2" charset="-122"/>
              </a:rPr>
              <a:t>COPD</a:t>
            </a:r>
            <a:r>
              <a:rPr lang="zh-CN" altLang="en-US" dirty="0">
                <a:latin typeface="宋体" panose="02010600030101010101" pitchFamily="2" charset="-122"/>
                <a:ea typeface="宋体" panose="02010600030101010101" pitchFamily="2" charset="-122"/>
              </a:rPr>
              <a:t>发展的病程链，从而改善患者的症状，提高患者生存质量和延长寿命的目的。</a:t>
            </a:r>
            <a:endParaRPr lang="en-US" altLang="zh-CN" dirty="0">
              <a:latin typeface="宋体" panose="02010600030101010101" pitchFamily="2" charset="-122"/>
              <a:ea typeface="宋体" panose="02010600030101010101" pitchFamily="2" charset="-122"/>
            </a:endParaRPr>
          </a:p>
        </p:txBody>
      </p:sp>
      <p:sp>
        <p:nvSpPr>
          <p:cNvPr id="3" name="文本框 2"/>
          <p:cNvSpPr txBox="1"/>
          <p:nvPr/>
        </p:nvSpPr>
        <p:spPr>
          <a:xfrm>
            <a:off x="715108" y="527538"/>
            <a:ext cx="3364523"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rPr>
              <a:t>中医治疗新思路</a:t>
            </a:r>
            <a:endParaRPr kumimoji="0" lang="zh-CN" altLang="en-US" sz="3000" b="0" i="0" u="none" strike="noStrike" cap="none" spc="0" normalizeH="0" baseline="0" dirty="0">
              <a:ln>
                <a:noFill/>
              </a:ln>
              <a:solidFill>
                <a:srgbClr val="00B0F0"/>
              </a:solidFill>
              <a:effectLst/>
              <a:uFillTx/>
              <a:latin typeface="Corbel" panose="020B0503020204020204"/>
              <a:ea typeface="Corbel" panose="020B0503020204020204"/>
              <a:cs typeface="Corbel" panose="020B0503020204020204"/>
              <a:sym typeface="Corbel" panose="020B0503020204020204"/>
            </a:endParaRPr>
          </a:p>
        </p:txBody>
      </p:sp>
      <p:sp>
        <p:nvSpPr>
          <p:cNvPr id="5" name="文本框 4"/>
          <p:cNvSpPr txBox="1"/>
          <p:nvPr/>
        </p:nvSpPr>
        <p:spPr>
          <a:xfrm>
            <a:off x="398586" y="3567499"/>
            <a:ext cx="3036276" cy="525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en-US" altLang="zh-CN"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1</a:t>
            </a:r>
            <a:r>
              <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）针药结合治疗</a:t>
            </a:r>
            <a:endPar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endParaRPr>
          </a:p>
        </p:txBody>
      </p:sp>
      <p:sp>
        <p:nvSpPr>
          <p:cNvPr id="6" name="矩形 5"/>
          <p:cNvSpPr/>
          <p:nvPr/>
        </p:nvSpPr>
        <p:spPr>
          <a:xfrm>
            <a:off x="715108" y="4279429"/>
            <a:ext cx="8053754" cy="1569660"/>
          </a:xfrm>
          <a:prstGeom prst="rect">
            <a:avLst/>
          </a:prstGeom>
        </p:spPr>
        <p:txBody>
          <a:bodyPr wrap="square">
            <a:spAutoFit/>
          </a:bodyPr>
          <a:lstStyle/>
          <a:p>
            <a:pPr algn="l"/>
            <a:r>
              <a:rPr lang="zh-CN" altLang="en-US" dirty="0"/>
              <a:t>有人在常规治疗基础上予</a:t>
            </a:r>
            <a:r>
              <a:rPr lang="zh-CN" altLang="en-US" dirty="0">
                <a:solidFill>
                  <a:srgbClr val="FF0000"/>
                </a:solidFill>
              </a:rPr>
              <a:t>健脾益肺冲剂</a:t>
            </a:r>
            <a:r>
              <a:rPr lang="zh-CN" altLang="en-US" dirty="0"/>
              <a:t>口服，同时隔姜灸双足三里与参麦液穴位注射双足三里交替进行，疗程</a:t>
            </a:r>
            <a:r>
              <a:rPr lang="en-US" altLang="zh-CN" dirty="0"/>
              <a:t>2</a:t>
            </a:r>
            <a:r>
              <a:rPr lang="zh-CN" altLang="en-US" dirty="0"/>
              <a:t>个月，结果提示采用健脾益肺冲剂口服为主治疗</a:t>
            </a:r>
            <a:r>
              <a:rPr lang="en-GB" altLang="zh-CN" dirty="0"/>
              <a:t>COPD</a:t>
            </a:r>
            <a:r>
              <a:rPr lang="zh-CN" altLang="en-US" dirty="0"/>
              <a:t>稳定期患者能</a:t>
            </a:r>
            <a:r>
              <a:rPr lang="zh-CN" altLang="en-US" dirty="0">
                <a:highlight>
                  <a:srgbClr val="FFFF00"/>
                </a:highlight>
              </a:rPr>
              <a:t>明显缓解呼吸肌疲劳，延缓肺功能的进行性下降。</a:t>
            </a:r>
            <a:endParaRPr lang="en-US" altLang="zh-CN" dirty="0">
              <a:highlight>
                <a:srgbClr val="FFFF00"/>
              </a:highlight>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8247" y="1207477"/>
            <a:ext cx="8276491" cy="50860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t>洪敏俐等将</a:t>
            </a:r>
            <a:r>
              <a:rPr lang="en-US" altLang="zh-CN" dirty="0"/>
              <a:t>40</a:t>
            </a:r>
            <a:r>
              <a:rPr lang="zh-CN" altLang="en-US" dirty="0"/>
              <a:t>例</a:t>
            </a:r>
            <a:r>
              <a:rPr lang="en-GB" altLang="zh-CN" dirty="0"/>
              <a:t>COPD</a:t>
            </a:r>
            <a:r>
              <a:rPr lang="zh-CN" altLang="en-US" dirty="0"/>
              <a:t>患者随机分为</a:t>
            </a:r>
            <a:r>
              <a:rPr lang="zh-CN" altLang="en-US" dirty="0">
                <a:solidFill>
                  <a:srgbClr val="FF0000"/>
                </a:solidFill>
              </a:rPr>
              <a:t>参麦注射液</a:t>
            </a:r>
            <a:r>
              <a:rPr lang="zh-CN" altLang="en-US" dirty="0"/>
              <a:t>组和对照组各</a:t>
            </a:r>
            <a:r>
              <a:rPr lang="en-US" altLang="zh-CN" dirty="0"/>
              <a:t>20</a:t>
            </a:r>
            <a:r>
              <a:rPr lang="zh-CN" altLang="en-US" dirty="0"/>
              <a:t>例，疗程</a:t>
            </a:r>
            <a:r>
              <a:rPr lang="en-US" altLang="zh-CN" dirty="0"/>
              <a:t>2</a:t>
            </a:r>
            <a:r>
              <a:rPr lang="zh-CN" altLang="en-US" dirty="0"/>
              <a:t>周，结果显示参麦组治疗后最大吸气压、最大分钟通气量与治疗前比较有显著性差异</a:t>
            </a:r>
            <a:r>
              <a:rPr lang="en-US" altLang="zh-CN" dirty="0"/>
              <a:t>(</a:t>
            </a:r>
            <a:r>
              <a:rPr lang="en-GB" altLang="zh-CN" dirty="0"/>
              <a:t>P&lt;0.05)</a:t>
            </a:r>
            <a:r>
              <a:rPr lang="zh-CN" altLang="en-GB" dirty="0"/>
              <a:t>，</a:t>
            </a:r>
            <a:r>
              <a:rPr lang="zh-CN" altLang="en-US" dirty="0"/>
              <a:t>最大呼气压与治疗前比较有非常显著性差异</a:t>
            </a:r>
            <a:r>
              <a:rPr lang="en-US" altLang="zh-CN" dirty="0"/>
              <a:t>(</a:t>
            </a:r>
            <a:r>
              <a:rPr lang="en-GB" altLang="zh-CN" dirty="0"/>
              <a:t>P&lt;O.01)</a:t>
            </a:r>
            <a:r>
              <a:rPr lang="zh-CN" altLang="en-GB" dirty="0"/>
              <a:t>，</a:t>
            </a:r>
            <a:r>
              <a:rPr lang="zh-CN" altLang="en-US" dirty="0">
                <a:highlight>
                  <a:srgbClr val="FFFF00"/>
                </a:highlight>
              </a:rPr>
              <a:t>提示参麦注射液能有效增加</a:t>
            </a:r>
            <a:r>
              <a:rPr lang="en-GB" altLang="zh-CN" dirty="0">
                <a:highlight>
                  <a:srgbClr val="FFFF00"/>
                </a:highlight>
              </a:rPr>
              <a:t>COPD</a:t>
            </a:r>
            <a:r>
              <a:rPr lang="zh-CN" altLang="en-US" dirty="0">
                <a:highlight>
                  <a:srgbClr val="FFFF00"/>
                </a:highlight>
              </a:rPr>
              <a:t>患者呼吸肌力和耐力。</a:t>
            </a:r>
            <a:endParaRPr lang="en-US" altLang="zh-CN" dirty="0">
              <a:highlight>
                <a:srgbClr val="FFFF00"/>
              </a:highlight>
            </a:endParaRPr>
          </a:p>
          <a:p>
            <a:pPr algn="l"/>
            <a:r>
              <a:rPr lang="zh-CN" altLang="en-US" dirty="0"/>
              <a:t>任桂花等采用</a:t>
            </a:r>
            <a:r>
              <a:rPr lang="zh-CN" altLang="en-US" dirty="0">
                <a:solidFill>
                  <a:srgbClr val="FF0000"/>
                </a:solidFill>
              </a:rPr>
              <a:t>参附注射液</a:t>
            </a:r>
            <a:r>
              <a:rPr lang="zh-CN" altLang="en-US" dirty="0"/>
              <a:t>治疗</a:t>
            </a:r>
            <a:r>
              <a:rPr lang="en-GB" altLang="zh-CN" dirty="0"/>
              <a:t>COPD</a:t>
            </a:r>
            <a:r>
              <a:rPr lang="zh-CN" altLang="en-US" dirty="0"/>
              <a:t>患者</a:t>
            </a:r>
            <a:r>
              <a:rPr lang="en-US" altLang="zh-CN" dirty="0"/>
              <a:t>43</a:t>
            </a:r>
            <a:r>
              <a:rPr lang="zh-CN" altLang="en-US" dirty="0"/>
              <a:t>例参附注射液，疗效较好，认为人参皂甙和乌头碱类物质能有效改善人胸腹呼吸运动，从不同环节影响膈肌功能，</a:t>
            </a:r>
            <a:r>
              <a:rPr lang="zh-CN" altLang="en-US" dirty="0">
                <a:highlight>
                  <a:srgbClr val="FFFF00"/>
                </a:highlight>
              </a:rPr>
              <a:t>抗呼吸机疲劳，缩短膈肌疲劳潜伏期</a:t>
            </a:r>
            <a:r>
              <a:rPr lang="zh-CN" altLang="en-US" dirty="0"/>
              <a:t>。</a:t>
            </a:r>
            <a:endParaRPr lang="en-US" altLang="zh-CN" dirty="0"/>
          </a:p>
          <a:p>
            <a:pPr algn="l"/>
            <a:r>
              <a:rPr lang="zh-CN" altLang="en-US" dirty="0"/>
              <a:t>连金诗将</a:t>
            </a:r>
            <a:r>
              <a:rPr lang="en-US" altLang="zh-CN" dirty="0"/>
              <a:t>50</a:t>
            </a:r>
            <a:r>
              <a:rPr lang="zh-CN" altLang="en-US" dirty="0"/>
              <a:t>例</a:t>
            </a:r>
            <a:r>
              <a:rPr lang="en-GB" altLang="zh-CN" dirty="0"/>
              <a:t>COPD</a:t>
            </a:r>
            <a:r>
              <a:rPr lang="zh-CN" altLang="en-US" dirty="0"/>
              <a:t>患者随机分配为两组，治疗组采用</a:t>
            </a:r>
            <a:r>
              <a:rPr lang="zh-CN" altLang="en-US" dirty="0">
                <a:solidFill>
                  <a:srgbClr val="FF0000"/>
                </a:solidFill>
              </a:rPr>
              <a:t>黄芪注射液</a:t>
            </a:r>
            <a:r>
              <a:rPr lang="zh-CN" altLang="en-US" dirty="0"/>
              <a:t>，结果显示黄芪注射液能够</a:t>
            </a:r>
            <a:r>
              <a:rPr lang="zh-CN" altLang="en-US" dirty="0">
                <a:highlight>
                  <a:srgbClr val="FFFF00"/>
                </a:highlight>
              </a:rPr>
              <a:t>显著提高</a:t>
            </a:r>
            <a:r>
              <a:rPr lang="en-GB" altLang="zh-CN" dirty="0">
                <a:highlight>
                  <a:srgbClr val="FFFF00"/>
                </a:highlight>
              </a:rPr>
              <a:t>COPD</a:t>
            </a:r>
            <a:r>
              <a:rPr lang="zh-CN" altLang="en-US" dirty="0">
                <a:highlight>
                  <a:srgbClr val="FFFF00"/>
                </a:highlight>
              </a:rPr>
              <a:t>患者外周血淋巴细胞</a:t>
            </a:r>
            <a:r>
              <a:rPr lang="en-GB" altLang="zh-CN" dirty="0" err="1">
                <a:highlight>
                  <a:srgbClr val="FFFF00"/>
                </a:highlight>
              </a:rPr>
              <a:t>CDf</a:t>
            </a:r>
            <a:r>
              <a:rPr lang="zh-CN" altLang="en-GB" dirty="0">
                <a:highlight>
                  <a:srgbClr val="FFFF00"/>
                </a:highlight>
              </a:rPr>
              <a:t>、</a:t>
            </a:r>
            <a:r>
              <a:rPr lang="en-GB" altLang="zh-CN" dirty="0" err="1">
                <a:highlight>
                  <a:srgbClr val="FFFF00"/>
                </a:highlight>
              </a:rPr>
              <a:t>CDf</a:t>
            </a:r>
            <a:r>
              <a:rPr lang="zh-CN" altLang="en-US" dirty="0">
                <a:highlight>
                  <a:srgbClr val="FFFF00"/>
                </a:highlight>
              </a:rPr>
              <a:t>数值，明显降低</a:t>
            </a:r>
            <a:r>
              <a:rPr lang="en-GB" altLang="zh-CN" dirty="0" err="1">
                <a:highlight>
                  <a:srgbClr val="FFFF00"/>
                </a:highlight>
              </a:rPr>
              <a:t>CDfT</a:t>
            </a:r>
            <a:r>
              <a:rPr lang="zh-CN" altLang="en-US" dirty="0">
                <a:highlight>
                  <a:srgbClr val="FFFF00"/>
                </a:highlight>
              </a:rPr>
              <a:t>淋巴细胞，改善</a:t>
            </a:r>
            <a:r>
              <a:rPr lang="en-GB" altLang="zh-CN" dirty="0" err="1">
                <a:highlight>
                  <a:srgbClr val="FFFF00"/>
                </a:highlight>
              </a:rPr>
              <a:t>CDf</a:t>
            </a:r>
            <a:r>
              <a:rPr lang="zh-CN" altLang="en-GB" dirty="0">
                <a:highlight>
                  <a:srgbClr val="FFFF00"/>
                </a:highlight>
              </a:rPr>
              <a:t>／</a:t>
            </a:r>
            <a:r>
              <a:rPr lang="en-GB" altLang="zh-CN" dirty="0" err="1">
                <a:highlight>
                  <a:srgbClr val="FFFF00"/>
                </a:highlight>
              </a:rPr>
              <a:t>CDfT</a:t>
            </a:r>
            <a:r>
              <a:rPr lang="zh-CN" altLang="en-US" dirty="0">
                <a:highlight>
                  <a:srgbClr val="FFFF00"/>
                </a:highlight>
              </a:rPr>
              <a:t>淋巴细胞比值</a:t>
            </a:r>
            <a:r>
              <a:rPr lang="zh-CN" altLang="en-US" dirty="0"/>
              <a:t>。</a:t>
            </a:r>
            <a:endParaRPr lang="en-US" altLang="zh-CN" dirty="0"/>
          </a:p>
        </p:txBody>
      </p:sp>
      <p:sp>
        <p:nvSpPr>
          <p:cNvPr id="3" name="文本框 2"/>
          <p:cNvSpPr txBox="1"/>
          <p:nvPr/>
        </p:nvSpPr>
        <p:spPr>
          <a:xfrm>
            <a:off x="562708" y="562708"/>
            <a:ext cx="2379784" cy="525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en-US" altLang="zh-CN" b="0" i="0" u="none" strike="noStrike" cap="none" spc="0" normalizeH="0" baseline="0" dirty="0">
                <a:ln>
                  <a:noFill/>
                </a:ln>
                <a:solidFill>
                  <a:schemeClr val="tx1"/>
                </a:solidFill>
                <a:effectLst/>
                <a:uFillTx/>
                <a:latin typeface="Calibri" panose="020F0502020204030204" charset="0"/>
                <a:ea typeface="宋体" panose="02010600030101010101" pitchFamily="2" charset="-122"/>
                <a:cs typeface="Calibri" panose="020F0502020204030204" charset="0"/>
                <a:sym typeface="Corbel" panose="020B0503020204020204"/>
              </a:rPr>
              <a:t>2</a:t>
            </a:r>
            <a:r>
              <a:rPr kumimoji="0" lang="zh-CN" altLang="en-US" b="0" i="0" u="none" strike="noStrike" cap="none" spc="0" normalizeH="0" baseline="0" dirty="0">
                <a:ln>
                  <a:noFill/>
                </a:ln>
                <a:solidFill>
                  <a:schemeClr val="tx1"/>
                </a:solidFill>
                <a:effectLst/>
                <a:uFillTx/>
                <a:latin typeface="Calibri" panose="020F0502020204030204" charset="0"/>
                <a:ea typeface="宋体" panose="02010600030101010101" pitchFamily="2" charset="-122"/>
                <a:cs typeface="Calibri" panose="020F0502020204030204" charset="0"/>
                <a:sym typeface="Corbel" panose="020B0503020204020204"/>
              </a:rPr>
              <a:t>）注射液治疗</a:t>
            </a:r>
            <a:endParaRPr kumimoji="0" lang="zh-CN" altLang="en-US" b="0" i="0" u="none" strike="noStrike" cap="none" spc="0" normalizeH="0" baseline="0" dirty="0">
              <a:ln>
                <a:noFill/>
              </a:ln>
              <a:solidFill>
                <a:schemeClr val="tx1"/>
              </a:solidFill>
              <a:effectLst/>
              <a:uFillTx/>
              <a:latin typeface="Calibri" panose="020F0502020204030204" charset="0"/>
              <a:ea typeface="宋体" panose="02010600030101010101" pitchFamily="2" charset="-122"/>
              <a:cs typeface="Calibri" panose="020F0502020204030204" charset="0"/>
              <a:sym typeface="Corbel" panose="020B0503020204020204"/>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80646" y="1078523"/>
            <a:ext cx="8030308" cy="59529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t>张贻雯等运用</a:t>
            </a:r>
            <a:r>
              <a:rPr lang="zh-CN" altLang="en-US" dirty="0">
                <a:solidFill>
                  <a:srgbClr val="FF0000"/>
                </a:solidFill>
              </a:rPr>
              <a:t>益气补肾汤对</a:t>
            </a:r>
            <a:r>
              <a:rPr lang="en-US" altLang="zh-CN" dirty="0"/>
              <a:t>34</a:t>
            </a:r>
            <a:r>
              <a:rPr lang="zh-CN" altLang="en-US" dirty="0"/>
              <a:t>例慢性阻塞性肺疾稳定期病患者进行治疗。结果显示益气补肾汤能</a:t>
            </a:r>
            <a:r>
              <a:rPr lang="zh-CN" altLang="en-US" dirty="0">
                <a:highlight>
                  <a:srgbClr val="FFFF00"/>
                </a:highlight>
              </a:rPr>
              <a:t>显著提高患者的血清</a:t>
            </a:r>
            <a:r>
              <a:rPr lang="en-GB" altLang="zh-CN" dirty="0">
                <a:highlight>
                  <a:srgbClr val="FFFF00"/>
                </a:highlight>
              </a:rPr>
              <a:t>IgG</a:t>
            </a:r>
            <a:r>
              <a:rPr lang="zh-CN" altLang="en-GB" dirty="0">
                <a:highlight>
                  <a:srgbClr val="FFFF00"/>
                </a:highlight>
              </a:rPr>
              <a:t>、</a:t>
            </a:r>
            <a:r>
              <a:rPr lang="en-GB" altLang="zh-CN" dirty="0">
                <a:highlight>
                  <a:srgbClr val="FFFF00"/>
                </a:highlight>
              </a:rPr>
              <a:t>IgA</a:t>
            </a:r>
            <a:r>
              <a:rPr lang="zh-CN" altLang="en-GB" dirty="0">
                <a:highlight>
                  <a:srgbClr val="FFFF00"/>
                </a:highlight>
              </a:rPr>
              <a:t>、</a:t>
            </a:r>
            <a:r>
              <a:rPr lang="en-GB" altLang="zh-CN" dirty="0">
                <a:highlight>
                  <a:srgbClr val="FFFF00"/>
                </a:highlight>
              </a:rPr>
              <a:t>IgM</a:t>
            </a:r>
            <a:r>
              <a:rPr lang="zh-CN" altLang="en-US" dirty="0">
                <a:highlight>
                  <a:srgbClr val="FFFF00"/>
                </a:highlight>
              </a:rPr>
              <a:t>水平</a:t>
            </a:r>
            <a:r>
              <a:rPr lang="en-US" altLang="zh-CN" dirty="0">
                <a:highlight>
                  <a:srgbClr val="FFFF00"/>
                </a:highlight>
              </a:rPr>
              <a:t>(</a:t>
            </a:r>
            <a:r>
              <a:rPr lang="en-GB" altLang="zh-CN" dirty="0">
                <a:highlight>
                  <a:srgbClr val="FFFF00"/>
                </a:highlight>
              </a:rPr>
              <a:t>P&lt;0.01)</a:t>
            </a:r>
            <a:r>
              <a:rPr lang="zh-CN" altLang="en-GB" dirty="0">
                <a:highlight>
                  <a:srgbClr val="FFFF00"/>
                </a:highlight>
              </a:rPr>
              <a:t>，</a:t>
            </a:r>
            <a:r>
              <a:rPr lang="zh-CN" altLang="en-US" dirty="0">
                <a:highlight>
                  <a:srgbClr val="FFFF00"/>
                </a:highlight>
              </a:rPr>
              <a:t>提高机体的免疫防御功能</a:t>
            </a:r>
            <a:r>
              <a:rPr lang="zh-CN" altLang="en-US" dirty="0"/>
              <a:t>。</a:t>
            </a:r>
            <a:endParaRPr lang="en-US" altLang="zh-CN" dirty="0"/>
          </a:p>
          <a:p>
            <a:pPr algn="l"/>
            <a:r>
              <a:rPr lang="zh-CN" altLang="en-US" dirty="0"/>
              <a:t>黄波贞运用</a:t>
            </a:r>
            <a:r>
              <a:rPr lang="zh-CN" altLang="en-US" dirty="0">
                <a:solidFill>
                  <a:srgbClr val="FF0000"/>
                </a:solidFill>
              </a:rPr>
              <a:t>补肺益阳化痰中药</a:t>
            </a:r>
            <a:r>
              <a:rPr lang="zh-CN" altLang="en-US" dirty="0"/>
              <a:t>治疗稳定期</a:t>
            </a:r>
            <a:r>
              <a:rPr lang="en-GB" altLang="zh-CN" dirty="0"/>
              <a:t>COPD</a:t>
            </a:r>
            <a:r>
              <a:rPr lang="zh-CN" altLang="en-US" dirty="0"/>
              <a:t>患者</a:t>
            </a:r>
            <a:r>
              <a:rPr lang="en-US" altLang="zh-CN" dirty="0"/>
              <a:t>30</a:t>
            </a:r>
            <a:r>
              <a:rPr lang="zh-CN" altLang="en-US" dirty="0"/>
              <a:t>例，治疗后结果提示补肺益阳化痰中药可</a:t>
            </a:r>
            <a:r>
              <a:rPr lang="zh-CN" altLang="en-US" dirty="0">
                <a:highlight>
                  <a:srgbClr val="FFFF00"/>
                </a:highlight>
              </a:rPr>
              <a:t>提高稳定期慢性阻塞性肺病患者的</a:t>
            </a:r>
            <a:r>
              <a:rPr lang="en-GB" altLang="zh-CN" dirty="0" err="1">
                <a:highlight>
                  <a:srgbClr val="FFFF00"/>
                </a:highlight>
              </a:rPr>
              <a:t>CDf</a:t>
            </a:r>
            <a:r>
              <a:rPr lang="zh-CN" altLang="en-GB" dirty="0">
                <a:highlight>
                  <a:srgbClr val="FFFF00"/>
                </a:highlight>
              </a:rPr>
              <a:t>、</a:t>
            </a:r>
            <a:r>
              <a:rPr lang="en-GB" altLang="zh-CN" dirty="0" err="1">
                <a:highlight>
                  <a:srgbClr val="FFFF00"/>
                </a:highlight>
              </a:rPr>
              <a:t>CDfT</a:t>
            </a:r>
            <a:r>
              <a:rPr lang="zh-CN" altLang="en-US" dirty="0">
                <a:highlight>
                  <a:srgbClr val="FFFF00"/>
                </a:highlight>
              </a:rPr>
              <a:t>淋巴细胞水平，</a:t>
            </a:r>
            <a:r>
              <a:rPr lang="en-GB" altLang="zh-CN" dirty="0" err="1">
                <a:highlight>
                  <a:srgbClr val="FFFF00"/>
                </a:highlight>
              </a:rPr>
              <a:t>CDf</a:t>
            </a:r>
            <a:r>
              <a:rPr lang="zh-CN" altLang="en-GB" dirty="0">
                <a:highlight>
                  <a:srgbClr val="FFFF00"/>
                </a:highlight>
              </a:rPr>
              <a:t>／</a:t>
            </a:r>
            <a:r>
              <a:rPr lang="en-GB" altLang="zh-CN" dirty="0" err="1">
                <a:highlight>
                  <a:srgbClr val="FFFF00"/>
                </a:highlight>
              </a:rPr>
              <a:t>CDfT</a:t>
            </a:r>
            <a:r>
              <a:rPr lang="zh-CN" altLang="en-US" dirty="0">
                <a:highlight>
                  <a:srgbClr val="FFFF00"/>
                </a:highlight>
              </a:rPr>
              <a:t>淋巴细胞比值，降低</a:t>
            </a:r>
            <a:r>
              <a:rPr lang="en-GB" altLang="zh-CN" dirty="0" err="1">
                <a:highlight>
                  <a:srgbClr val="FFFF00"/>
                </a:highlight>
              </a:rPr>
              <a:t>CDfT</a:t>
            </a:r>
            <a:r>
              <a:rPr lang="zh-CN" altLang="en-US" dirty="0">
                <a:highlight>
                  <a:srgbClr val="FFFF00"/>
                </a:highlight>
              </a:rPr>
              <a:t>淋巴细胞水平，提示其具有激活</a:t>
            </a:r>
            <a:r>
              <a:rPr lang="en-GB" altLang="zh-CN" dirty="0">
                <a:highlight>
                  <a:srgbClr val="FFFF00"/>
                </a:highlight>
              </a:rPr>
              <a:t>T</a:t>
            </a:r>
            <a:r>
              <a:rPr lang="zh-CN" altLang="en-US" dirty="0">
                <a:highlight>
                  <a:srgbClr val="FFFF00"/>
                </a:highlight>
              </a:rPr>
              <a:t>淋巴细胞，增强细胞免疫功能的作用，</a:t>
            </a:r>
            <a:r>
              <a:rPr lang="zh-CN" altLang="en-US" dirty="0"/>
              <a:t>可能是其缓解稳定期</a:t>
            </a:r>
            <a:r>
              <a:rPr lang="en-GB" altLang="zh-CN" dirty="0"/>
              <a:t>COPD</a:t>
            </a:r>
            <a:r>
              <a:rPr lang="zh-CN" altLang="en-US" dirty="0"/>
              <a:t>的作用机理之一。</a:t>
            </a:r>
            <a:endParaRPr lang="en-US" altLang="zh-CN" dirty="0"/>
          </a:p>
          <a:p>
            <a:pPr algn="l"/>
            <a:r>
              <a:rPr lang="zh-CN" altLang="en-US" dirty="0"/>
              <a:t>孙子凯运用</a:t>
            </a:r>
            <a:r>
              <a:rPr lang="zh-CN" altLang="en-US" dirty="0">
                <a:solidFill>
                  <a:srgbClr val="FF0000"/>
                </a:solidFill>
              </a:rPr>
              <a:t>薤葶合剂</a:t>
            </a:r>
            <a:r>
              <a:rPr lang="en-US" altLang="zh-CN" dirty="0"/>
              <a:t>(</a:t>
            </a:r>
            <a:r>
              <a:rPr lang="zh-CN" altLang="en-US" dirty="0"/>
              <a:t>薤白、葶苈子、瓜蒌皮、法半夏、桑白皮等</a:t>
            </a:r>
            <a:r>
              <a:rPr lang="en-US" altLang="zh-CN" dirty="0"/>
              <a:t>)25</a:t>
            </a:r>
            <a:r>
              <a:rPr lang="en-GB" altLang="zh-CN" dirty="0"/>
              <a:t>ml</a:t>
            </a:r>
            <a:r>
              <a:rPr lang="zh-CN" altLang="en-GB" dirty="0"/>
              <a:t>，</a:t>
            </a:r>
            <a:r>
              <a:rPr lang="zh-CN" altLang="en-US" dirty="0"/>
              <a:t>每日</a:t>
            </a:r>
            <a:r>
              <a:rPr lang="en-US" altLang="zh-CN" dirty="0"/>
              <a:t>3</a:t>
            </a:r>
            <a:r>
              <a:rPr lang="zh-CN" altLang="en-US" dirty="0"/>
              <a:t>次，治疗</a:t>
            </a:r>
            <a:r>
              <a:rPr lang="en-GB" altLang="zh-CN" dirty="0"/>
              <a:t>COPD</a:t>
            </a:r>
            <a:r>
              <a:rPr lang="zh-CN" altLang="en-US" dirty="0"/>
              <a:t>患者</a:t>
            </a:r>
            <a:r>
              <a:rPr lang="en-US" altLang="zh-CN" dirty="0"/>
              <a:t>68</a:t>
            </a:r>
            <a:r>
              <a:rPr lang="zh-CN" altLang="en-US" dirty="0"/>
              <a:t>例，结果显示薤葶合剂能改善</a:t>
            </a:r>
            <a:r>
              <a:rPr lang="en-GB" altLang="zh-CN" dirty="0"/>
              <a:t>COPD</a:t>
            </a:r>
            <a:r>
              <a:rPr lang="zh-CN" altLang="en-US" dirty="0"/>
              <a:t>患者通气功能障碍，</a:t>
            </a:r>
            <a:r>
              <a:rPr lang="zh-CN" altLang="en-US" dirty="0">
                <a:highlight>
                  <a:srgbClr val="FFFF00"/>
                </a:highlight>
              </a:rPr>
              <a:t>改善缺氧状态，延缓缺氧性肺动脉高压形成，使平均肺动脉压降低。</a:t>
            </a:r>
            <a:endParaRPr lang="zh-CN" altLang="en-US" dirty="0">
              <a:highlight>
                <a:srgbClr val="FFFF00"/>
              </a:highlight>
            </a:endParaRPr>
          </a:p>
          <a:p>
            <a:pPr algn="l"/>
            <a:endParaRPr lang="en-US" altLang="zh-CN" dirty="0">
              <a:highlight>
                <a:srgbClr val="FFFF00"/>
              </a:highlight>
            </a:endParaRPr>
          </a:p>
          <a:p>
            <a:pPr algn="l"/>
            <a:endParaRPr kumimoji="0" lang="zh-CN" altLang="en-US" sz="24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endParaRPr>
          </a:p>
        </p:txBody>
      </p:sp>
      <p:sp>
        <p:nvSpPr>
          <p:cNvPr id="3" name="文本框 2"/>
          <p:cNvSpPr txBox="1"/>
          <p:nvPr/>
        </p:nvSpPr>
        <p:spPr>
          <a:xfrm>
            <a:off x="199291" y="457200"/>
            <a:ext cx="3247293" cy="525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en-US" altLang="zh-CN"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3</a:t>
            </a:r>
            <a:r>
              <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）内服中药治疗</a:t>
            </a:r>
            <a:endPar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04092" y="1043354"/>
            <a:ext cx="8346831" cy="54553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t>何迎春等运用中号火罐以</a:t>
            </a:r>
            <a:r>
              <a:rPr lang="zh-CN" altLang="en-US" dirty="0">
                <a:solidFill>
                  <a:srgbClr val="FF0000"/>
                </a:solidFill>
              </a:rPr>
              <a:t>闪火法</a:t>
            </a:r>
            <a:r>
              <a:rPr lang="zh-CN" altLang="en-US" dirty="0"/>
              <a:t>取双侧肺俞、脾俞、肾俞拔罐治疗，每次留罐</a:t>
            </a:r>
            <a:r>
              <a:rPr lang="en-US" altLang="zh-CN" dirty="0"/>
              <a:t>10</a:t>
            </a:r>
            <a:r>
              <a:rPr lang="zh-CN" altLang="en-US" dirty="0"/>
              <a:t>分钟，每日</a:t>
            </a:r>
            <a:r>
              <a:rPr lang="en-US" altLang="zh-CN" dirty="0"/>
              <a:t>1</a:t>
            </a:r>
            <a:r>
              <a:rPr lang="zh-CN" altLang="en-US" dirty="0"/>
              <a:t>次，</a:t>
            </a:r>
            <a:r>
              <a:rPr lang="en-US" altLang="zh-CN" dirty="0"/>
              <a:t>2</a:t>
            </a:r>
            <a:r>
              <a:rPr lang="zh-CN" altLang="en-US" dirty="0"/>
              <a:t>周为</a:t>
            </a:r>
            <a:r>
              <a:rPr lang="en-US" altLang="zh-CN" dirty="0"/>
              <a:t>1</a:t>
            </a:r>
            <a:r>
              <a:rPr lang="zh-CN" altLang="en-US" dirty="0"/>
              <a:t>个疗程，连续</a:t>
            </a:r>
            <a:r>
              <a:rPr lang="en-US" altLang="zh-CN" dirty="0"/>
              <a:t>2</a:t>
            </a:r>
            <a:r>
              <a:rPr lang="zh-CN" altLang="en-US" dirty="0"/>
              <a:t>个疗程后，结果显示，治疗后</a:t>
            </a:r>
            <a:r>
              <a:rPr lang="zh-CN" altLang="en-US" dirty="0">
                <a:solidFill>
                  <a:srgbClr val="FF0000"/>
                </a:solidFill>
              </a:rPr>
              <a:t>治疗组免疫球蛋白</a:t>
            </a:r>
            <a:r>
              <a:rPr lang="en-GB" altLang="zh-CN" dirty="0">
                <a:solidFill>
                  <a:srgbClr val="FF0000"/>
                </a:solidFill>
              </a:rPr>
              <a:t>G(</a:t>
            </a:r>
            <a:r>
              <a:rPr lang="en-GB" altLang="zh-CN" dirty="0" err="1">
                <a:solidFill>
                  <a:srgbClr val="FF0000"/>
                </a:solidFill>
              </a:rPr>
              <a:t>immunoglobulinG</a:t>
            </a:r>
            <a:r>
              <a:rPr lang="zh-CN" altLang="en-GB" dirty="0">
                <a:solidFill>
                  <a:srgbClr val="FF0000"/>
                </a:solidFill>
              </a:rPr>
              <a:t>，</a:t>
            </a:r>
            <a:r>
              <a:rPr lang="en-GB" altLang="zh-CN" dirty="0">
                <a:solidFill>
                  <a:srgbClr val="FF0000"/>
                </a:solidFill>
              </a:rPr>
              <a:t>IgG)</a:t>
            </a:r>
            <a:r>
              <a:rPr lang="zh-CN" altLang="en-GB" dirty="0">
                <a:solidFill>
                  <a:srgbClr val="FF0000"/>
                </a:solidFill>
              </a:rPr>
              <a:t>、</a:t>
            </a:r>
            <a:r>
              <a:rPr lang="zh-CN" altLang="en-US" dirty="0">
                <a:solidFill>
                  <a:srgbClr val="FF0000"/>
                </a:solidFill>
              </a:rPr>
              <a:t>免疫球蛋白</a:t>
            </a:r>
            <a:r>
              <a:rPr lang="en-GB" altLang="zh-CN" dirty="0">
                <a:solidFill>
                  <a:srgbClr val="FF0000"/>
                </a:solidFill>
              </a:rPr>
              <a:t>A(</a:t>
            </a:r>
            <a:r>
              <a:rPr lang="en-GB" altLang="zh-CN" dirty="0" err="1">
                <a:solidFill>
                  <a:srgbClr val="FF0000"/>
                </a:solidFill>
              </a:rPr>
              <a:t>immunodobulin</a:t>
            </a:r>
            <a:r>
              <a:rPr lang="en-GB" altLang="zh-CN" dirty="0">
                <a:solidFill>
                  <a:srgbClr val="FF0000"/>
                </a:solidFill>
              </a:rPr>
              <a:t> A</a:t>
            </a:r>
            <a:r>
              <a:rPr lang="zh-CN" altLang="en-GB" dirty="0">
                <a:solidFill>
                  <a:srgbClr val="FF0000"/>
                </a:solidFill>
              </a:rPr>
              <a:t>，</a:t>
            </a:r>
            <a:r>
              <a:rPr lang="en-GB" altLang="zh-CN" dirty="0">
                <a:solidFill>
                  <a:srgbClr val="FF0000"/>
                </a:solidFill>
              </a:rPr>
              <a:t>IgA)</a:t>
            </a:r>
            <a:r>
              <a:rPr lang="zh-CN" altLang="en-GB" dirty="0">
                <a:solidFill>
                  <a:srgbClr val="FF0000"/>
                </a:solidFill>
              </a:rPr>
              <a:t>、</a:t>
            </a:r>
            <a:r>
              <a:rPr lang="zh-CN" altLang="en-US" dirty="0">
                <a:solidFill>
                  <a:srgbClr val="FF0000"/>
                </a:solidFill>
              </a:rPr>
              <a:t>免疫球蛋白</a:t>
            </a:r>
            <a:r>
              <a:rPr lang="en-GB" altLang="zh-CN" dirty="0">
                <a:solidFill>
                  <a:srgbClr val="FF0000"/>
                </a:solidFill>
              </a:rPr>
              <a:t>M(</a:t>
            </a:r>
            <a:r>
              <a:rPr lang="en-GB" altLang="zh-CN" dirty="0" err="1">
                <a:solidFill>
                  <a:srgbClr val="FF0000"/>
                </a:solidFill>
              </a:rPr>
              <a:t>immuno</a:t>
            </a:r>
            <a:r>
              <a:rPr lang="en-GB" altLang="zh-CN" dirty="0">
                <a:solidFill>
                  <a:srgbClr val="FF0000"/>
                </a:solidFill>
              </a:rPr>
              <a:t> </a:t>
            </a:r>
            <a:r>
              <a:rPr lang="en-GB" altLang="zh-CN" dirty="0" err="1">
                <a:solidFill>
                  <a:srgbClr val="FF0000"/>
                </a:solidFill>
              </a:rPr>
              <a:t>obulin</a:t>
            </a:r>
            <a:r>
              <a:rPr lang="en-GB" altLang="zh-CN" dirty="0">
                <a:solidFill>
                  <a:srgbClr val="FF0000"/>
                </a:solidFill>
              </a:rPr>
              <a:t> M</a:t>
            </a:r>
            <a:r>
              <a:rPr lang="zh-CN" altLang="en-GB" dirty="0">
                <a:solidFill>
                  <a:srgbClr val="FF0000"/>
                </a:solidFill>
              </a:rPr>
              <a:t>，</a:t>
            </a:r>
            <a:r>
              <a:rPr lang="en-GB" altLang="zh-CN" dirty="0">
                <a:solidFill>
                  <a:srgbClr val="FF0000"/>
                </a:solidFill>
              </a:rPr>
              <a:t>IgM)</a:t>
            </a:r>
            <a:r>
              <a:rPr lang="zh-CN" altLang="en-GB" dirty="0">
                <a:solidFill>
                  <a:srgbClr val="FF0000"/>
                </a:solidFill>
              </a:rPr>
              <a:t>、</a:t>
            </a:r>
            <a:r>
              <a:rPr lang="en-GB" altLang="zh-CN" dirty="0" err="1">
                <a:solidFill>
                  <a:srgbClr val="FF0000"/>
                </a:solidFill>
              </a:rPr>
              <a:t>CDf</a:t>
            </a:r>
            <a:r>
              <a:rPr lang="zh-CN" altLang="en-GB" dirty="0">
                <a:solidFill>
                  <a:srgbClr val="FF0000"/>
                </a:solidFill>
              </a:rPr>
              <a:t>、</a:t>
            </a:r>
            <a:r>
              <a:rPr lang="en-GB" altLang="zh-CN" dirty="0" err="1">
                <a:solidFill>
                  <a:srgbClr val="FF0000"/>
                </a:solidFill>
              </a:rPr>
              <a:t>CDfT</a:t>
            </a:r>
            <a:r>
              <a:rPr lang="zh-CN" altLang="en-US" dirty="0">
                <a:solidFill>
                  <a:srgbClr val="FF0000"/>
                </a:solidFill>
              </a:rPr>
              <a:t>淋巴细胞、</a:t>
            </a:r>
            <a:r>
              <a:rPr lang="en-GB" altLang="zh-CN" dirty="0">
                <a:solidFill>
                  <a:srgbClr val="FF0000"/>
                </a:solidFill>
              </a:rPr>
              <a:t>CD4</a:t>
            </a:r>
            <a:r>
              <a:rPr lang="zh-CN" altLang="en-GB" dirty="0">
                <a:solidFill>
                  <a:srgbClr val="FF0000"/>
                </a:solidFill>
              </a:rPr>
              <a:t>／</a:t>
            </a:r>
            <a:r>
              <a:rPr lang="en-GB" altLang="zh-CN" dirty="0">
                <a:solidFill>
                  <a:srgbClr val="FF0000"/>
                </a:solidFill>
              </a:rPr>
              <a:t>CD8T</a:t>
            </a:r>
            <a:r>
              <a:rPr lang="zh-CN" altLang="en-US" dirty="0">
                <a:solidFill>
                  <a:srgbClr val="FF0000"/>
                </a:solidFill>
              </a:rPr>
              <a:t>淋巴细胞比值均显著升高</a:t>
            </a:r>
            <a:r>
              <a:rPr lang="en-US" altLang="zh-CN" dirty="0"/>
              <a:t>(</a:t>
            </a:r>
            <a:r>
              <a:rPr lang="en-GB" altLang="zh-CN" dirty="0"/>
              <a:t>P&lt;0.01)</a:t>
            </a:r>
            <a:r>
              <a:rPr lang="zh-CN" altLang="en-GB" dirty="0"/>
              <a:t>，</a:t>
            </a:r>
            <a:r>
              <a:rPr lang="zh-CN" altLang="en-US" dirty="0"/>
              <a:t>可明显改善稳定期患者的免疫功能。</a:t>
            </a:r>
            <a:endParaRPr lang="zh-CN" altLang="en-US" dirty="0"/>
          </a:p>
          <a:p>
            <a:pPr algn="l"/>
            <a:r>
              <a:rPr lang="zh-CN" altLang="en-US" dirty="0"/>
              <a:t>潘继红将</a:t>
            </a:r>
            <a:r>
              <a:rPr lang="en-US" altLang="zh-CN" dirty="0"/>
              <a:t>80</a:t>
            </a:r>
            <a:r>
              <a:rPr lang="zh-CN" altLang="en-US" dirty="0"/>
              <a:t>例</a:t>
            </a:r>
            <a:r>
              <a:rPr lang="en-GB" altLang="zh-CN" dirty="0"/>
              <a:t>COPD</a:t>
            </a:r>
            <a:r>
              <a:rPr lang="zh-CN" altLang="en-US" dirty="0"/>
              <a:t>患者随机分为两组，治疗组在西药常规治疗基础上，于每年冬九天与夏伏天加用中药“</a:t>
            </a:r>
            <a:r>
              <a:rPr lang="zh-CN" altLang="en-US" dirty="0">
                <a:solidFill>
                  <a:srgbClr val="FF0000"/>
                </a:solidFill>
              </a:rPr>
              <a:t>伏九贴膏</a:t>
            </a:r>
            <a:r>
              <a:rPr lang="zh-CN" altLang="en-US" dirty="0"/>
              <a:t>”</a:t>
            </a:r>
            <a:r>
              <a:rPr lang="en-US" altLang="zh-CN" dirty="0"/>
              <a:t>(</a:t>
            </a:r>
            <a:r>
              <a:rPr lang="zh-CN" altLang="en-US" dirty="0"/>
              <a:t>白芥子、甘遂、细辛、延胡索</a:t>
            </a:r>
            <a:r>
              <a:rPr lang="en-US" altLang="zh-CN" dirty="0"/>
              <a:t>)</a:t>
            </a:r>
            <a:r>
              <a:rPr lang="zh-CN" altLang="en-US" dirty="0"/>
              <a:t>穴位敷贴治疗，结果显示</a:t>
            </a:r>
            <a:r>
              <a:rPr lang="zh-CN" altLang="en-US" dirty="0">
                <a:highlight>
                  <a:srgbClr val="FFFF00"/>
                </a:highlight>
              </a:rPr>
              <a:t>穴位贴敷治疗可显著提高</a:t>
            </a:r>
            <a:r>
              <a:rPr lang="en-GB" altLang="zh-CN" dirty="0">
                <a:highlight>
                  <a:srgbClr val="FFFF00"/>
                </a:highlight>
              </a:rPr>
              <a:t>IgG</a:t>
            </a:r>
            <a:r>
              <a:rPr lang="zh-CN" altLang="en-GB" dirty="0">
                <a:highlight>
                  <a:srgbClr val="FFFF00"/>
                </a:highlight>
              </a:rPr>
              <a:t>、</a:t>
            </a:r>
            <a:r>
              <a:rPr lang="en-GB" altLang="zh-CN" dirty="0">
                <a:highlight>
                  <a:srgbClr val="FFFF00"/>
                </a:highlight>
              </a:rPr>
              <a:t>IgA</a:t>
            </a:r>
            <a:r>
              <a:rPr lang="zh-CN" altLang="en-GB" dirty="0">
                <a:highlight>
                  <a:srgbClr val="FFFF00"/>
                </a:highlight>
              </a:rPr>
              <a:t>、</a:t>
            </a:r>
            <a:r>
              <a:rPr lang="en-GB" altLang="zh-CN" dirty="0">
                <a:highlight>
                  <a:srgbClr val="FFFF00"/>
                </a:highlight>
              </a:rPr>
              <a:t>IgM</a:t>
            </a:r>
            <a:r>
              <a:rPr lang="zh-CN" altLang="en-US" dirty="0">
                <a:highlight>
                  <a:srgbClr val="FFFF00"/>
                </a:highlight>
              </a:rPr>
              <a:t>水平，提高</a:t>
            </a:r>
            <a:r>
              <a:rPr lang="en-GB" altLang="zh-CN" dirty="0">
                <a:highlight>
                  <a:srgbClr val="FFFF00"/>
                </a:highlight>
              </a:rPr>
              <a:t>COPD</a:t>
            </a:r>
            <a:r>
              <a:rPr lang="zh-CN" altLang="en-US" dirty="0">
                <a:highlight>
                  <a:srgbClr val="FFFF00"/>
                </a:highlight>
              </a:rPr>
              <a:t>患者的免疫力，提高</a:t>
            </a:r>
            <a:r>
              <a:rPr lang="en-GB" altLang="zh-CN" dirty="0">
                <a:highlight>
                  <a:srgbClr val="FFFF00"/>
                </a:highlight>
              </a:rPr>
              <a:t>COPD</a:t>
            </a:r>
            <a:r>
              <a:rPr lang="zh-CN" altLang="en-US" dirty="0">
                <a:highlight>
                  <a:srgbClr val="FFFF00"/>
                </a:highlight>
              </a:rPr>
              <a:t>患者的综合疗效。</a:t>
            </a:r>
            <a:endParaRPr lang="en-US" altLang="zh-CN" dirty="0">
              <a:highlight>
                <a:srgbClr val="FFFF00"/>
              </a:highlight>
            </a:endParaRPr>
          </a:p>
          <a:p>
            <a:pPr algn="l"/>
            <a:r>
              <a:rPr lang="zh-CN" altLang="en-US" dirty="0"/>
              <a:t>徐永刚等以粗</a:t>
            </a:r>
            <a:r>
              <a:rPr lang="zh-CN" altLang="en-US" dirty="0">
                <a:solidFill>
                  <a:srgbClr val="FF0000"/>
                </a:solidFill>
              </a:rPr>
              <a:t>针透刺膻中穴</a:t>
            </a:r>
            <a:r>
              <a:rPr lang="zh-CN" altLang="en-US" dirty="0"/>
              <a:t>治疗</a:t>
            </a:r>
            <a:r>
              <a:rPr lang="en-GB" altLang="zh-CN" dirty="0"/>
              <a:t>COPD</a:t>
            </a:r>
            <a:r>
              <a:rPr lang="zh-CN" altLang="en-US" dirty="0"/>
              <a:t>患者</a:t>
            </a:r>
            <a:r>
              <a:rPr lang="en-US" altLang="zh-CN" dirty="0"/>
              <a:t>20</a:t>
            </a:r>
            <a:r>
              <a:rPr lang="zh-CN" altLang="en-US" dirty="0"/>
              <a:t>例，</a:t>
            </a:r>
            <a:r>
              <a:rPr lang="zh-CN" altLang="en-US" dirty="0">
                <a:highlight>
                  <a:srgbClr val="FFFF00"/>
                </a:highlight>
              </a:rPr>
              <a:t>结果表明可以明显改善呼吸肌疲劳的症状，提高最大吸气压。</a:t>
            </a:r>
            <a:endParaRPr lang="en-US" altLang="zh-CN" dirty="0"/>
          </a:p>
        </p:txBody>
      </p:sp>
      <p:sp>
        <p:nvSpPr>
          <p:cNvPr id="3" name="文本框 2"/>
          <p:cNvSpPr txBox="1"/>
          <p:nvPr/>
        </p:nvSpPr>
        <p:spPr>
          <a:xfrm>
            <a:off x="656492" y="398585"/>
            <a:ext cx="2790093" cy="525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en-US" altLang="zh-CN"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4</a:t>
            </a:r>
            <a:r>
              <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）针灸治疗</a:t>
            </a:r>
            <a:endParaRPr kumimoji="0" lang="zh-CN" altLang="en-US" sz="24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7569" y="1118111"/>
            <a:ext cx="8768862" cy="2618666"/>
          </a:xfrm>
          <a:prstGeom prst="rect">
            <a:avLst/>
          </a:prstGeom>
        </p:spPr>
        <p:txBody>
          <a:bodyPr wrap="square">
            <a:spAutoFit/>
          </a:bodyPr>
          <a:lstStyle/>
          <a:p>
            <a:pPr algn="l"/>
            <a:r>
              <a:rPr lang="zh-CN" altLang="en-US" sz="2000" b="1" dirty="0">
                <a:latin typeface="宋体" panose="02010600030101010101" pitchFamily="2" charset="-122"/>
                <a:ea typeface="宋体" panose="02010600030101010101" pitchFamily="2" charset="-122"/>
              </a:rPr>
              <a:t>世界卫生组织</a:t>
            </a:r>
            <a:r>
              <a:rPr lang="zh-CN" altLang="en-US" sz="2000" dirty="0">
                <a:latin typeface="宋体" panose="02010600030101010101" pitchFamily="2" charset="-122"/>
                <a:ea typeface="宋体" panose="02010600030101010101" pitchFamily="2" charset="-122"/>
              </a:rPr>
              <a:t>：利用基于植物、动物、矿物的药物、精神疗法、肢体疗法，和实践中的一种或者多种方法来进行治疗、诊断和防止疾病或者维持健康的医学。是与现代医学相对而言的。</a:t>
            </a:r>
            <a:endParaRPr lang="en-US" altLang="zh-CN" sz="2000" dirty="0">
              <a:latin typeface="宋体" panose="02010600030101010101" pitchFamily="2" charset="-122"/>
              <a:ea typeface="宋体" panose="02010600030101010101" pitchFamily="2" charset="-122"/>
            </a:endParaRPr>
          </a:p>
          <a:p>
            <a:pPr algn="l"/>
            <a:r>
              <a:rPr lang="zh-CN" altLang="en-US" sz="2000" dirty="0">
                <a:latin typeface="宋体" panose="02010600030101010101" pitchFamily="2" charset="-122"/>
                <a:ea typeface="宋体" panose="02010600030101010101" pitchFamily="2" charset="-122"/>
              </a:rPr>
              <a:t>传统中国医学（</a:t>
            </a:r>
            <a:r>
              <a:rPr lang="en-GB" altLang="zh-CN" sz="2000" dirty="0">
                <a:latin typeface="宋体" panose="02010600030101010101" pitchFamily="2" charset="-122"/>
                <a:ea typeface="宋体" panose="02010600030101010101" pitchFamily="2" charset="-122"/>
              </a:rPr>
              <a:t>traditional Chinese </a:t>
            </a:r>
            <a:r>
              <a:rPr lang="en-GB" altLang="zh-CN" sz="2000" dirty="0" err="1">
                <a:latin typeface="宋体" panose="02010600030101010101" pitchFamily="2" charset="-122"/>
                <a:ea typeface="宋体" panose="02010600030101010101" pitchFamily="2" charset="-122"/>
              </a:rPr>
              <a:t>medicine,TCM</a:t>
            </a:r>
            <a:r>
              <a:rPr lang="zh-CN" altLang="en-GB"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简称中医学，至今已有数千年的历史，广义上包括了中国汉族的汉医学，日本的汉方医学，朝鲜半岛的东医学（即今日韩国的韩医学，朝鲜的高丽医学）和各类少数民族医学。中医发源于</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易</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，是基于</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黄帝内经</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中的理论基础及阴阳五行学说为辩证的治疗方法。</a:t>
            </a:r>
            <a:endParaRPr lang="en-US" altLang="zh-CN" sz="2000" dirty="0">
              <a:latin typeface="宋体" panose="02010600030101010101" pitchFamily="2" charset="-122"/>
              <a:ea typeface="宋体" panose="02010600030101010101" pitchFamily="2" charset="-122"/>
            </a:endParaRPr>
          </a:p>
        </p:txBody>
      </p:sp>
      <p:sp>
        <p:nvSpPr>
          <p:cNvPr id="3" name="文本框 2"/>
          <p:cNvSpPr txBox="1"/>
          <p:nvPr/>
        </p:nvSpPr>
        <p:spPr>
          <a:xfrm>
            <a:off x="276782" y="433754"/>
            <a:ext cx="2400655"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FF0000"/>
                </a:solidFill>
                <a:effectLst/>
                <a:uFillTx/>
                <a:latin typeface="Corbel" panose="020B0503020204020204"/>
                <a:ea typeface="Corbel" panose="020B0503020204020204"/>
                <a:cs typeface="Corbel" panose="020B0503020204020204"/>
                <a:sym typeface="Corbel" panose="020B0503020204020204"/>
              </a:rPr>
              <a:t>三、传统医学</a:t>
            </a:r>
            <a:endParaRPr kumimoji="0" lang="zh-CN" altLang="en-US" sz="3000" b="0" i="0" u="none" strike="noStrike" cap="none" spc="0" normalizeH="0" baseline="0" dirty="0">
              <a:ln>
                <a:noFill/>
              </a:ln>
              <a:solidFill>
                <a:srgbClr val="FF0000"/>
              </a:solidFill>
              <a:effectLst/>
              <a:uFillTx/>
              <a:latin typeface="Corbel" panose="020B0503020204020204"/>
              <a:ea typeface="Corbel" panose="020B0503020204020204"/>
              <a:cs typeface="Corbel" panose="020B0503020204020204"/>
              <a:sym typeface="Corbel" panose="020B0503020204020204"/>
            </a:endParaRPr>
          </a:p>
        </p:txBody>
      </p:sp>
      <p:sp>
        <p:nvSpPr>
          <p:cNvPr id="10" name="文本框 9"/>
          <p:cNvSpPr txBox="1"/>
          <p:nvPr/>
        </p:nvSpPr>
        <p:spPr>
          <a:xfrm>
            <a:off x="328246" y="3803018"/>
            <a:ext cx="8487508" cy="17594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500"/>
              </a:spcBef>
              <a:spcAft>
                <a:spcPts val="0"/>
              </a:spcAft>
              <a:buClrTx/>
              <a:buSzTx/>
              <a:buFontTx/>
              <a:buNone/>
            </a:pPr>
            <a:r>
              <a:rPr kumimoji="0" lang="zh-CN" altLang="en-US" sz="200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中医养生</a:t>
            </a:r>
            <a:r>
              <a:rPr kumimoji="0" lang="zh-CN" altLang="en-US" sz="2000" b="0" i="0" u="none" strike="noStrike" cap="none" spc="0" normalizeH="0" baseline="0" dirty="0">
                <a:ln>
                  <a:noFill/>
                </a:ln>
                <a:solidFill>
                  <a:srgbClr val="000000"/>
                </a:solidFill>
                <a:effectLst/>
                <a:uFillTx/>
                <a:latin typeface="Corbel" panose="020B0503020204020204"/>
                <a:ea typeface="Corbel" panose="020B0503020204020204"/>
                <a:cs typeface="Corbel" panose="020B0503020204020204"/>
                <a:sym typeface="Corbel" panose="020B0503020204020204"/>
              </a:rPr>
              <a:t>：</a:t>
            </a:r>
            <a:r>
              <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包含饮食、运动调节、</a:t>
            </a:r>
            <a:r>
              <a:rPr kumimoji="0" lang="en-US" altLang="zh-CN"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24</a:t>
            </a:r>
            <a:r>
              <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节气养生、</a:t>
            </a:r>
            <a:r>
              <a:rPr kumimoji="0" lang="en-US" altLang="zh-CN"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12</a:t>
            </a:r>
            <a:r>
              <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rPr>
              <a:t>时辰养生、经络养生、脏腑养生等，是一种健康的生活方式。</a:t>
            </a:r>
            <a:endParaRPr kumimoji="0" lang="en-US" altLang="zh-CN"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endParaRPr>
          </a:p>
          <a:p>
            <a:pPr algn="l"/>
            <a:r>
              <a:rPr lang="zh-CN" altLang="en-US" sz="2000" dirty="0"/>
              <a:t> 中医治疗方式：</a:t>
            </a:r>
            <a:r>
              <a:rPr lang="zh-CN" altLang="en-US" sz="2000" dirty="0">
                <a:latin typeface="宋体" panose="02010600030101010101" pitchFamily="2" charset="-122"/>
                <a:ea typeface="宋体" panose="02010600030101010101" pitchFamily="2" charset="-122"/>
              </a:rPr>
              <a:t>中药的汤剂及丸散膏丹为主的药物疗法以及针刺（含普通毫针、耳针、头针、火针等） 、推拿、艾灸、拔罐、刮痧、熏蒸、穴位敷药、穴位注射、音乐疗法、情志疗法等非药物疗法。</a:t>
            </a:r>
            <a:endParaRPr kumimoji="0" lang="zh-CN" altLang="en-US" sz="2000" b="0" i="0" u="none" strike="noStrike" cap="none" spc="0" normalizeH="0" baseline="0" dirty="0">
              <a:ln>
                <a:noFill/>
              </a:ln>
              <a:solidFill>
                <a:srgbClr val="000000"/>
              </a:solidFill>
              <a:effectLst/>
              <a:uFillTx/>
              <a:latin typeface="宋体" panose="02010600030101010101" pitchFamily="2" charset="-122"/>
              <a:ea typeface="宋体" panose="02010600030101010101" pitchFamily="2" charset="-122"/>
              <a:sym typeface="Corbel" panose="020B0503020204020204"/>
            </a:endParaRP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98584" y="1160585"/>
            <a:ext cx="8346831" cy="274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zh-CN" altLang="en-US" dirty="0">
                <a:solidFill>
                  <a:srgbClr val="FF0000"/>
                </a:solidFill>
              </a:rPr>
              <a:t>中医益肺灸法</a:t>
            </a:r>
            <a:r>
              <a:rPr lang="zh-CN" altLang="en-US" dirty="0"/>
              <a:t>：患者俯卧位，使脊柱充分暴露。将脊柱及其两侧的皮肤常规消毒，在大椎到腰俞之间的督脉上撒上一层薄薄的督灸粉末（处方：肉桂、川芎等各适量，研磨成粉）后，铺上一层桑皮纸，并在纸上放 </a:t>
            </a:r>
            <a:r>
              <a:rPr lang="en-US" altLang="zh-CN" dirty="0"/>
              <a:t>6</a:t>
            </a:r>
            <a:r>
              <a:rPr lang="en-GB" altLang="zh-CN" dirty="0"/>
              <a:t>cm </a:t>
            </a:r>
            <a:r>
              <a:rPr lang="zh-CN" altLang="en-US" dirty="0"/>
              <a:t>宽、</a:t>
            </a:r>
            <a:r>
              <a:rPr lang="en-US" altLang="zh-CN" dirty="0"/>
              <a:t>4</a:t>
            </a:r>
            <a:r>
              <a:rPr lang="en-GB" altLang="zh-CN" dirty="0"/>
              <a:t>cm </a:t>
            </a:r>
            <a:r>
              <a:rPr lang="zh-CN" altLang="en-US" dirty="0"/>
              <a:t>厚的生姜泥，将</a:t>
            </a:r>
            <a:r>
              <a:rPr lang="en-US" altLang="zh-CN" dirty="0"/>
              <a:t>3</a:t>
            </a:r>
            <a:r>
              <a:rPr lang="en-GB" altLang="zh-CN" dirty="0"/>
              <a:t>cm </a:t>
            </a:r>
            <a:r>
              <a:rPr lang="zh-CN" altLang="en-US" dirty="0"/>
              <a:t>宽、</a:t>
            </a:r>
            <a:r>
              <a:rPr lang="en-US" altLang="zh-CN" dirty="0"/>
              <a:t>2</a:t>
            </a:r>
            <a:r>
              <a:rPr lang="en-GB" altLang="zh-CN" dirty="0"/>
              <a:t>cm </a:t>
            </a:r>
            <a:r>
              <a:rPr lang="zh-CN" altLang="en-US" dirty="0"/>
              <a:t>厚艾绒条铺在生姜泥上施灸，艾绒条燃尽为 </a:t>
            </a:r>
            <a:r>
              <a:rPr lang="en-US" altLang="zh-CN" dirty="0"/>
              <a:t>1</a:t>
            </a:r>
            <a:r>
              <a:rPr lang="zh-CN" altLang="en-US" dirty="0"/>
              <a:t>壮，每次共施 </a:t>
            </a:r>
            <a:r>
              <a:rPr lang="en-US" altLang="zh-CN" dirty="0"/>
              <a:t>3 </a:t>
            </a:r>
            <a:r>
              <a:rPr lang="zh-CN" altLang="en-US" dirty="0"/>
              <a:t>壮，每月治疗 </a:t>
            </a:r>
            <a:r>
              <a:rPr lang="en-US" altLang="zh-CN" dirty="0"/>
              <a:t>1 </a:t>
            </a:r>
            <a:r>
              <a:rPr lang="zh-CN" altLang="en-US" dirty="0"/>
              <a:t>次，治疗 </a:t>
            </a:r>
            <a:r>
              <a:rPr lang="en-US" altLang="zh-CN" dirty="0"/>
              <a:t>3 </a:t>
            </a:r>
            <a:r>
              <a:rPr lang="zh-CN" altLang="en-US" dirty="0"/>
              <a:t>次为 </a:t>
            </a:r>
            <a:r>
              <a:rPr lang="en-US" altLang="zh-CN" dirty="0"/>
              <a:t>1 </a:t>
            </a:r>
            <a:r>
              <a:rPr lang="zh-CN" altLang="en-US" dirty="0"/>
              <a:t>个疗程。</a:t>
            </a:r>
            <a:r>
              <a:rPr lang="en-US" altLang="zh-CN" dirty="0"/>
              <a:t>1</a:t>
            </a:r>
            <a:r>
              <a:rPr lang="zh-CN" altLang="en-US" dirty="0"/>
              <a:t>个疗程后观察疗效。</a:t>
            </a:r>
            <a:endParaRPr lang="en-US" altLang="zh-CN" dirty="0"/>
          </a:p>
        </p:txBody>
      </p:sp>
      <p:sp>
        <p:nvSpPr>
          <p:cNvPr id="5" name="文本框 4"/>
          <p:cNvSpPr txBox="1"/>
          <p:nvPr/>
        </p:nvSpPr>
        <p:spPr>
          <a:xfrm>
            <a:off x="492370" y="426745"/>
            <a:ext cx="1805354" cy="5257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b="0" i="0" u="none" strike="noStrike" cap="none" spc="0" normalizeH="0" baseline="0" dirty="0">
                <a:ln>
                  <a:noFill/>
                </a:ln>
                <a:solidFill>
                  <a:schemeClr val="tx1"/>
                </a:solidFill>
                <a:effectLst/>
                <a:uFillTx/>
                <a:latin typeface="宋体" panose="02010600030101010101" pitchFamily="2" charset="-122"/>
                <a:ea typeface="宋体" panose="02010600030101010101" pitchFamily="2" charset="-122"/>
                <a:sym typeface="Corbel" panose="020B0503020204020204"/>
              </a:rPr>
              <a:t>轻症治疗</a:t>
            </a:r>
            <a:endParaRPr kumimoji="0" lang="zh-CN" altLang="en-US" b="0" i="0" u="none" strike="noStrike" cap="none" spc="0" normalizeH="0" baseline="0" dirty="0">
              <a:ln>
                <a:noFill/>
              </a:ln>
              <a:solidFill>
                <a:schemeClr val="tx1"/>
              </a:solidFill>
              <a:effectLst/>
              <a:uFillTx/>
              <a:latin typeface="宋体" panose="02010600030101010101" pitchFamily="2" charset="-122"/>
              <a:ea typeface="宋体" panose="02010600030101010101" pitchFamily="2" charset="-122"/>
              <a:sym typeface="Corbel" panose="020B0503020204020204"/>
            </a:endParaRPr>
          </a:p>
        </p:txBody>
      </p:sp>
      <p:sp>
        <p:nvSpPr>
          <p:cNvPr id="6" name="文本框 5"/>
          <p:cNvSpPr txBox="1"/>
          <p:nvPr/>
        </p:nvSpPr>
        <p:spPr>
          <a:xfrm>
            <a:off x="679938" y="4091354"/>
            <a:ext cx="3176954"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hangingPunct="1">
              <a:spcBef>
                <a:spcPts val="0"/>
              </a:spcBef>
              <a:defRPr/>
            </a:pPr>
            <a:r>
              <a:rPr lang="zh-CN" altLang="en-US" dirty="0">
                <a:solidFill>
                  <a:schemeClr val="tx1"/>
                </a:solidFill>
                <a:latin typeface="宋体" panose="02010600030101010101" pitchFamily="2" charset="-122"/>
                <a:ea typeface="宋体" panose="02010600030101010101" pitchFamily="2" charset="-122"/>
              </a:rPr>
              <a:t>急性加重期</a:t>
            </a:r>
            <a:r>
              <a:rPr lang="zh-CN" altLang="en-US" dirty="0">
                <a:latin typeface="宋体" panose="02010600030101010101" pitchFamily="2" charset="-122"/>
                <a:ea typeface="宋体" panose="02010600030101010101" pitchFamily="2" charset="-122"/>
              </a:rPr>
              <a:t>治疗</a:t>
            </a:r>
            <a:endParaRPr lang="zh-CN" altLang="en-US" dirty="0">
              <a:solidFill>
                <a:schemeClr val="tx1"/>
              </a:solidFill>
              <a:latin typeface="宋体" panose="02010600030101010101" pitchFamily="2" charset="-122"/>
              <a:ea typeface="宋体" panose="02010600030101010101" pitchFamily="2" charset="-122"/>
            </a:endParaRPr>
          </a:p>
        </p:txBody>
      </p:sp>
      <p:sp>
        <p:nvSpPr>
          <p:cNvPr id="7" name="矩形 6"/>
          <p:cNvSpPr/>
          <p:nvPr/>
        </p:nvSpPr>
        <p:spPr>
          <a:xfrm>
            <a:off x="492369" y="4654623"/>
            <a:ext cx="8253046" cy="1200329"/>
          </a:xfrm>
          <a:prstGeom prst="rect">
            <a:avLst/>
          </a:prstGeom>
        </p:spPr>
        <p:txBody>
          <a:bodyPr wrap="square">
            <a:spAutoFit/>
          </a:bodyPr>
          <a:lstStyle/>
          <a:p>
            <a:pPr lvl="0" algn="l" hangingPunct="1">
              <a:spcBef>
                <a:spcPts val="0"/>
              </a:spcBef>
              <a:defRPr/>
            </a:pPr>
            <a:r>
              <a:rPr lang="zh-CN" altLang="en-US" b="1" dirty="0">
                <a:solidFill>
                  <a:schemeClr val="tx1"/>
                </a:solidFill>
              </a:rPr>
              <a:t>宽胸理肺汤合三子养亲汤：</a:t>
            </a:r>
            <a:r>
              <a:rPr lang="zh-CN" altLang="en-US" dirty="0">
                <a:latin typeface="微软雅黑" panose="020B0503020204020204" charset="-122"/>
                <a:ea typeface="微软雅黑" panose="020B0503020204020204" charset="-122"/>
              </a:rPr>
              <a:t>麻黄</a:t>
            </a:r>
            <a:r>
              <a:rPr lang="en-US" altLang="zh-CN" dirty="0">
                <a:latin typeface="微软雅黑" panose="020B0503020204020204" charset="-122"/>
                <a:ea typeface="微软雅黑" panose="020B0503020204020204" charset="-122"/>
              </a:rPr>
              <a:t>9</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杏仁</a:t>
            </a:r>
            <a:r>
              <a:rPr lang="en-US" altLang="zh-CN" dirty="0">
                <a:latin typeface="微软雅黑" panose="020B0503020204020204" charset="-122"/>
                <a:ea typeface="微软雅黑" panose="020B0503020204020204" charset="-122"/>
              </a:rPr>
              <a:t>12</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全瓜蒌</a:t>
            </a:r>
            <a:r>
              <a:rPr lang="en-US" altLang="zh-CN" dirty="0">
                <a:latin typeface="微软雅黑" panose="020B0503020204020204" charset="-122"/>
                <a:ea typeface="微软雅黑" panose="020B0503020204020204" charset="-122"/>
              </a:rPr>
              <a:t>30</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薤白</a:t>
            </a:r>
            <a:r>
              <a:rPr lang="en-US" altLang="zh-CN" dirty="0">
                <a:latin typeface="微软雅黑" panose="020B0503020204020204" charset="-122"/>
                <a:ea typeface="微软雅黑" panose="020B0503020204020204" charset="-122"/>
              </a:rPr>
              <a:t>12</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法半夏</a:t>
            </a:r>
            <a:r>
              <a:rPr lang="en-US" altLang="zh-CN" dirty="0">
                <a:latin typeface="微软雅黑" panose="020B0503020204020204" charset="-122"/>
                <a:ea typeface="微软雅黑" panose="020B0503020204020204" charset="-122"/>
              </a:rPr>
              <a:t>10</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橘红</a:t>
            </a:r>
            <a:r>
              <a:rPr lang="en-US" altLang="zh-CN" dirty="0">
                <a:latin typeface="微软雅黑" panose="020B0503020204020204" charset="-122"/>
                <a:ea typeface="微软雅黑" panose="020B0503020204020204" charset="-122"/>
              </a:rPr>
              <a:t>6</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茯苓</a:t>
            </a:r>
            <a:r>
              <a:rPr lang="en-US" altLang="zh-CN" dirty="0">
                <a:latin typeface="微软雅黑" panose="020B0503020204020204" charset="-122"/>
                <a:ea typeface="微软雅黑" panose="020B0503020204020204" charset="-122"/>
              </a:rPr>
              <a:t>15</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甘草</a:t>
            </a:r>
            <a:r>
              <a:rPr lang="en-US" altLang="zh-CN" dirty="0">
                <a:latin typeface="微软雅黑" panose="020B0503020204020204" charset="-122"/>
                <a:ea typeface="微软雅黑" panose="020B0503020204020204" charset="-122"/>
              </a:rPr>
              <a:t>6</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桃仁</a:t>
            </a:r>
            <a:r>
              <a:rPr lang="en-US" altLang="zh-CN" dirty="0">
                <a:latin typeface="微软雅黑" panose="020B0503020204020204" charset="-122"/>
                <a:ea typeface="微软雅黑" panose="020B0503020204020204" charset="-122"/>
              </a:rPr>
              <a:t>10</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地龙</a:t>
            </a:r>
            <a:r>
              <a:rPr lang="en-US" altLang="zh-CN" dirty="0">
                <a:latin typeface="微软雅黑" panose="020B0503020204020204" charset="-122"/>
                <a:ea typeface="微软雅黑" panose="020B0503020204020204" charset="-122"/>
              </a:rPr>
              <a:t>9</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苏子</a:t>
            </a:r>
            <a:r>
              <a:rPr lang="en-US" altLang="zh-CN" dirty="0">
                <a:latin typeface="微软雅黑" panose="020B0503020204020204" charset="-122"/>
                <a:ea typeface="微软雅黑" panose="020B0503020204020204" charset="-122"/>
              </a:rPr>
              <a:t>10</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白芥子</a:t>
            </a:r>
            <a:r>
              <a:rPr lang="en-US" altLang="zh-CN" dirty="0">
                <a:latin typeface="微软雅黑" panose="020B0503020204020204" charset="-122"/>
                <a:ea typeface="微软雅黑" panose="020B0503020204020204" charset="-122"/>
              </a:rPr>
              <a:t>10</a:t>
            </a:r>
            <a:r>
              <a:rPr lang="en-GB" altLang="zh-CN" dirty="0">
                <a:latin typeface="微软雅黑" panose="020B0503020204020204" charset="-122"/>
                <a:ea typeface="微软雅黑" panose="020B0503020204020204" charset="-122"/>
              </a:rPr>
              <a:t>g，</a:t>
            </a:r>
            <a:r>
              <a:rPr lang="zh-CN" altLang="en-US" dirty="0">
                <a:latin typeface="微软雅黑" panose="020B0503020204020204" charset="-122"/>
                <a:ea typeface="微软雅黑" panose="020B0503020204020204" charset="-122"/>
              </a:rPr>
              <a:t>莱菔子</a:t>
            </a:r>
            <a:r>
              <a:rPr lang="en-US" altLang="zh-CN" dirty="0">
                <a:latin typeface="微软雅黑" panose="020B0503020204020204" charset="-122"/>
                <a:ea typeface="微软雅黑" panose="020B0503020204020204" charset="-122"/>
              </a:rPr>
              <a:t>10</a:t>
            </a:r>
            <a:r>
              <a:rPr lang="en-GB" altLang="zh-CN" dirty="0">
                <a:latin typeface="微软雅黑" panose="020B0503020204020204" charset="-122"/>
                <a:ea typeface="微软雅黑" panose="020B0503020204020204" charset="-122"/>
              </a:rPr>
              <a:t>g</a:t>
            </a:r>
            <a:endParaRPr lang="en-US" altLang="zh-CN"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18379" y="420835"/>
            <a:ext cx="4708979" cy="6181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ctr" defTabSz="914400" rtl="0" fontAlgn="auto" latinLnBrk="0" hangingPunct="0">
              <a:lnSpc>
                <a:spcPct val="100000"/>
              </a:lnSpc>
              <a:spcBef>
                <a:spcPts val="500"/>
              </a:spcBef>
              <a:spcAft>
                <a:spcPts val="0"/>
              </a:spcAft>
              <a:buClrTx/>
              <a:buSzTx/>
              <a:buFontTx/>
              <a:buNone/>
            </a:pPr>
            <a:r>
              <a:rPr kumimoji="0" lang="zh-CN" altLang="en-US" sz="3000" b="0" i="0" u="none" strike="noStrike" cap="none" spc="0" normalizeH="0" baseline="0" dirty="0">
                <a:ln>
                  <a:noFill/>
                </a:ln>
                <a:solidFill>
                  <a:srgbClr val="FF0000"/>
                </a:solidFill>
                <a:effectLst/>
                <a:uFillTx/>
                <a:latin typeface="Corbel" panose="020B0503020204020204"/>
                <a:ea typeface="Corbel" panose="020B0503020204020204"/>
                <a:cs typeface="Corbel" panose="020B0503020204020204"/>
                <a:sym typeface="Corbel" panose="020B0503020204020204"/>
              </a:rPr>
              <a:t>现代医学和传统医学的区别</a:t>
            </a:r>
            <a:endParaRPr kumimoji="0" lang="zh-CN" altLang="en-US" sz="3000" b="0" i="0" u="none" strike="noStrike" cap="none" spc="0" normalizeH="0" baseline="0" dirty="0">
              <a:ln>
                <a:noFill/>
              </a:ln>
              <a:solidFill>
                <a:srgbClr val="FF0000"/>
              </a:solidFill>
              <a:effectLst/>
              <a:uFillTx/>
              <a:latin typeface="Corbel" panose="020B0503020204020204"/>
              <a:ea typeface="Corbel" panose="020B0503020204020204"/>
              <a:cs typeface="Corbel" panose="020B0503020204020204"/>
              <a:sym typeface="Corbel" panose="020B0503020204020204"/>
            </a:endParaRPr>
          </a:p>
        </p:txBody>
      </p:sp>
      <p:graphicFrame>
        <p:nvGraphicFramePr>
          <p:cNvPr id="3" name="表格 9"/>
          <p:cNvGraphicFramePr>
            <a:graphicFrameLocks noGrp="1"/>
          </p:cNvGraphicFramePr>
          <p:nvPr/>
        </p:nvGraphicFramePr>
        <p:xfrm>
          <a:off x="422037" y="1325880"/>
          <a:ext cx="7983409" cy="4267200"/>
        </p:xfrm>
        <a:graphic>
          <a:graphicData uri="http://schemas.openxmlformats.org/drawingml/2006/table">
            <a:tbl>
              <a:tblPr firstRow="1" bandRow="1">
                <a:tableStyleId>{5940675A-B579-460E-94D1-54222C63F5DA}</a:tableStyleId>
              </a:tblPr>
              <a:tblGrid>
                <a:gridCol w="4220301"/>
                <a:gridCol w="3763108"/>
              </a:tblGrid>
              <a:tr h="370840">
                <a:tc>
                  <a:txBody>
                    <a:bodyPr/>
                    <a:lstStyle/>
                    <a:p>
                      <a:pPr algn="ctr"/>
                      <a:r>
                        <a:rPr lang="zh-CN" altLang="en-US" sz="2600" dirty="0"/>
                        <a:t>现代医学</a:t>
                      </a:r>
                      <a:endParaRPr lang="zh-CN" altLang="en-US" sz="2600" dirty="0"/>
                    </a:p>
                  </a:txBody>
                  <a:tcPr/>
                </a:tc>
                <a:tc>
                  <a:txBody>
                    <a:bodyPr/>
                    <a:lstStyle/>
                    <a:p>
                      <a:pPr algn="ctr"/>
                      <a:r>
                        <a:rPr lang="zh-CN" altLang="en-US" sz="2600" dirty="0"/>
                        <a:t>传统中医</a:t>
                      </a:r>
                      <a:endParaRPr lang="zh-CN" altLang="en-US" sz="2600" dirty="0"/>
                    </a:p>
                  </a:txBody>
                  <a:tcPr/>
                </a:tc>
              </a:tr>
              <a:tr h="156985">
                <a:tc>
                  <a:txBody>
                    <a:bodyPr/>
                    <a:lstStyle/>
                    <a:p>
                      <a:pPr algn="ctr"/>
                      <a:r>
                        <a:rPr lang="zh-CN" altLang="en-US" sz="2600" dirty="0"/>
                        <a:t>先用检查确定病名后治疗</a:t>
                      </a:r>
                      <a:endParaRPr lang="en-US" altLang="zh-CN" sz="2600" dirty="0"/>
                    </a:p>
                    <a:p>
                      <a:pPr algn="ctr"/>
                      <a:r>
                        <a:rPr lang="zh-CN" altLang="en-US" sz="2600" dirty="0"/>
                        <a:t>一般为对抗治疗</a:t>
                      </a:r>
                      <a:endParaRPr lang="zh-CN" altLang="en-US" sz="2600" dirty="0"/>
                    </a:p>
                  </a:txBody>
                  <a:tcPr/>
                </a:tc>
                <a:tc>
                  <a:txBody>
                    <a:bodyPr/>
                    <a:lstStyle/>
                    <a:p>
                      <a:pPr algn="ctr"/>
                      <a:r>
                        <a:rPr lang="zh-CN" altLang="en-US" sz="2600" dirty="0"/>
                        <a:t>针对当时体质和症状直接治疗，经验医学</a:t>
                      </a:r>
                      <a:endParaRPr lang="zh-CN" altLang="en-US" sz="2600" dirty="0"/>
                    </a:p>
                  </a:txBody>
                  <a:tcPr/>
                </a:tc>
              </a:tr>
              <a:tr h="370840">
                <a:tc>
                  <a:txBody>
                    <a:bodyPr/>
                    <a:lstStyle/>
                    <a:p>
                      <a:pPr algn="ctr"/>
                      <a:r>
                        <a:rPr lang="zh-CN" altLang="en-US" sz="2600" dirty="0"/>
                        <a:t>　 化学（新药）或物理（手术、放疗等）的治疗</a:t>
                      </a:r>
                      <a:endParaRPr lang="en-US" altLang="zh-CN" sz="2600" dirty="0"/>
                    </a:p>
                  </a:txBody>
                  <a:tcPr/>
                </a:tc>
                <a:tc>
                  <a:txBody>
                    <a:bodyPr/>
                    <a:lstStyle/>
                    <a:p>
                      <a:pPr algn="ctr"/>
                      <a:r>
                        <a:rPr lang="zh-CN" altLang="en-US" sz="2800" dirty="0">
                          <a:latin typeface="宋体" panose="02010600030101010101" pitchFamily="2" charset="-122"/>
                          <a:ea typeface="宋体" panose="02010600030101010101" pitchFamily="2" charset="-122"/>
                        </a:rPr>
                        <a:t>中药、针刺、推拿、艾灸、拔罐、刮痧、熏蒸、</a:t>
                      </a:r>
                      <a:r>
                        <a:rPr lang="zh-CN" altLang="en-US" sz="2600" dirty="0"/>
                        <a:t> </a:t>
                      </a:r>
                      <a:endParaRPr lang="zh-CN" altLang="en-US" sz="2600" dirty="0"/>
                    </a:p>
                  </a:txBody>
                  <a:tcPr/>
                </a:tc>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600" dirty="0"/>
                        <a:t>　重视检查结果</a:t>
                      </a:r>
                      <a:endParaRPr lang="zh-CN" altLang="en-US" sz="2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600" dirty="0"/>
                        <a:t>重视自觉症状</a:t>
                      </a:r>
                      <a:endParaRPr lang="en-US" altLang="zh-CN" sz="2600" dirty="0"/>
                    </a:p>
                  </a:txBody>
                  <a:tcPr/>
                </a:tc>
              </a:tr>
              <a:tr h="370840">
                <a:tc>
                  <a:txBody>
                    <a:bodyPr/>
                    <a:lstStyle/>
                    <a:p>
                      <a:pPr algn="ctr"/>
                      <a:r>
                        <a:rPr lang="zh-CN" altLang="en-US" sz="2600" dirty="0"/>
                        <a:t>重视致病原因</a:t>
                      </a:r>
                      <a:endParaRPr lang="zh-CN" altLang="en-US" sz="2600" dirty="0"/>
                    </a:p>
                  </a:txBody>
                  <a:tcPr/>
                </a:tc>
                <a:tc>
                  <a:txBody>
                    <a:bodyPr/>
                    <a:lstStyle/>
                    <a:p>
                      <a:pPr algn="ctr"/>
                      <a:r>
                        <a:rPr lang="zh-CN" altLang="en-US" sz="2600" dirty="0"/>
                        <a:t>重视患者体质及环境　　　　　　　　</a:t>
                      </a:r>
                      <a:endParaRPr lang="zh-CN" altLang="en-US" sz="2600" dirty="0"/>
                    </a:p>
                  </a:txBody>
                  <a:tcPr/>
                </a:tc>
              </a:tr>
              <a:tr h="370840">
                <a:tc>
                  <a:txBody>
                    <a:bodyPr/>
                    <a:lstStyle/>
                    <a:p>
                      <a:pPr algn="ctr"/>
                      <a:r>
                        <a:rPr lang="zh-CN" altLang="en-US" sz="2600" dirty="0"/>
                        <a:t>对症治疗为主</a:t>
                      </a:r>
                      <a:endParaRPr lang="zh-CN" altLang="en-US" sz="2600" dirty="0"/>
                    </a:p>
                  </a:txBody>
                  <a:tcPr/>
                </a:tc>
                <a:tc>
                  <a:txBody>
                    <a:bodyPr/>
                    <a:lstStyle/>
                    <a:p>
                      <a:pPr algn="ctr"/>
                      <a:r>
                        <a:rPr lang="zh-CN" altLang="en-US" sz="2600" dirty="0"/>
                        <a:t>预防保健为主</a:t>
                      </a:r>
                      <a:endParaRPr lang="zh-CN" altLang="en-US" sz="2600" dirty="0"/>
                    </a:p>
                  </a:txBody>
                  <a:tcPr/>
                </a:tc>
              </a:tr>
              <a:tr h="370840">
                <a:tc>
                  <a:txBody>
                    <a:bodyPr/>
                    <a:lstStyle/>
                    <a:p>
                      <a:pPr algn="ctr"/>
                      <a:r>
                        <a:rPr lang="zh-CN" altLang="en-US" sz="2600" dirty="0"/>
                        <a:t>局部治疗</a:t>
                      </a:r>
                      <a:endParaRPr lang="zh-CN" altLang="en-US" sz="2600" dirty="0"/>
                    </a:p>
                  </a:txBody>
                  <a:tcPr/>
                </a:tc>
                <a:tc>
                  <a:txBody>
                    <a:bodyPr/>
                    <a:lstStyle/>
                    <a:p>
                      <a:pPr algn="ctr"/>
                      <a:r>
                        <a:rPr lang="zh-CN" altLang="en-US" sz="2600" dirty="0"/>
                        <a:t>综合治疗</a:t>
                      </a:r>
                      <a:endParaRPr lang="zh-CN" altLang="en-US" sz="2600" dirty="0"/>
                    </a:p>
                  </a:txBody>
                  <a:tcPr/>
                </a:tc>
              </a:tr>
            </a:tbl>
          </a:graphicData>
        </a:graphic>
      </p:graphicFrame>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2时辰养生"/>
          <p:cNvSpPr txBox="1"/>
          <p:nvPr/>
        </p:nvSpPr>
        <p:spPr>
          <a:xfrm>
            <a:off x="684212" y="188912"/>
            <a:ext cx="2477493" cy="1044576"/>
          </a:xfrm>
          <a:prstGeom prst="rect">
            <a:avLst/>
          </a:prstGeom>
          <a:ln w="12700">
            <a:miter lim="400000"/>
          </a:ln>
        </p:spPr>
        <p:txBody>
          <a:bodyPr lIns="45719" rIns="45719" anchor="ctr">
            <a:normAutofit/>
          </a:bodyPr>
          <a:lstStyle>
            <a:lvl1pPr marL="0" marR="0" indent="0" algn="ctr" defTabSz="914400" rtl="0" latinLnBrk="0">
              <a:lnSpc>
                <a:spcPct val="100000"/>
              </a:lnSpc>
              <a:spcBef>
                <a:spcPts val="0"/>
              </a:spcBef>
              <a:spcAft>
                <a:spcPts val="0"/>
              </a:spcAft>
              <a:buClrTx/>
              <a:buSzTx/>
              <a:buFontTx/>
              <a:buNone/>
              <a:defRPr sz="3000" b="0" i="0" u="none" strike="noStrike" cap="none" spc="0" baseline="0">
                <a:solidFill>
                  <a:srgbClr val="EE6D3F"/>
                </a:solidFill>
                <a:uFillTx/>
                <a:latin typeface="华文细黑"/>
                <a:ea typeface="华文细黑"/>
                <a:cs typeface="华文细黑"/>
                <a:sym typeface="华文细黑"/>
              </a:defRPr>
            </a:lvl1pPr>
            <a:lvl2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0" marR="0" indent="4572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0" marR="0" indent="9144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0" marR="0" indent="13716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0" marR="0" indent="18288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a:lstStyle>
          <a:p>
            <a:pPr hangingPunct="1"/>
            <a:r>
              <a:rPr lang="en-US" altLang="zh-CN" dirty="0">
                <a:highlight>
                  <a:srgbClr val="FFFF00"/>
                </a:highlight>
              </a:rPr>
              <a:t>12</a:t>
            </a:r>
            <a:r>
              <a:rPr lang="zh-CN" altLang="en-US" dirty="0">
                <a:highlight>
                  <a:srgbClr val="FFFF00"/>
                </a:highlight>
              </a:rPr>
              <a:t>时辰养生</a:t>
            </a:r>
            <a:endParaRPr lang="zh-CN" altLang="en-US" dirty="0">
              <a:highlight>
                <a:srgbClr val="FFFF00"/>
              </a:highlight>
            </a:endParaRPr>
          </a:p>
        </p:txBody>
      </p:sp>
      <p:sp>
        <p:nvSpPr>
          <p:cNvPr id="3" name="1. 卯时（ 5点至7点 ）大肠经旺，有利于排泄；…"/>
          <p:cNvSpPr txBox="1"/>
          <p:nvPr/>
        </p:nvSpPr>
        <p:spPr>
          <a:xfrm>
            <a:off x="684212" y="1412875"/>
            <a:ext cx="8064501" cy="4208463"/>
          </a:xfrm>
          <a:prstGeom prst="rect">
            <a:avLst/>
          </a:prstGeom>
          <a:ln w="12700">
            <a:miter lim="400000"/>
          </a:ln>
        </p:spPr>
        <p:txBody>
          <a:bodyPr lIns="45719" rIns="45719">
            <a:normAutofit/>
          </a:bodyPr>
          <a:lstStyle>
            <a:lvl1pPr marL="342900" marR="0" indent="-3429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1pPr>
            <a:lvl2pPr marL="783590" marR="0" indent="-32639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1219200" marR="0" indent="-3048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1737360" marR="0" indent="-36576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2235200" marR="0" indent="-4064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26924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31496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36068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40640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a:lstStyle>
          <a:p>
            <a:pPr marL="322580" indent="-322580" defTabSz="859790" hangingPunct="1">
              <a:spcBef>
                <a:spcPts val="600"/>
              </a:spcBef>
              <a:buFont typeface="Arial" panose="020B0604020202020204"/>
              <a:buChar char="•"/>
              <a:defRPr sz="2630">
                <a:solidFill>
                  <a:srgbClr val="105BEE"/>
                </a:solidFill>
                <a:latin typeface="华文宋体"/>
                <a:ea typeface="华文宋体"/>
                <a:cs typeface="华文宋体"/>
                <a:sym typeface="华文宋体"/>
              </a:defRPr>
            </a:pPr>
            <a:r>
              <a:rPr lang="en-US" altLang="zh-CN" sz="2630" dirty="0">
                <a:solidFill>
                  <a:srgbClr val="105BEE"/>
                </a:solidFill>
                <a:latin typeface="华文宋体"/>
                <a:ea typeface="华文宋体"/>
                <a:cs typeface="华文宋体"/>
                <a:sym typeface="华文宋体"/>
              </a:rPr>
              <a:t>1. </a:t>
            </a:r>
            <a:r>
              <a:rPr lang="zh-CN" altLang="en-US" sz="2630" dirty="0">
                <a:solidFill>
                  <a:srgbClr val="105BEE"/>
                </a:solidFill>
                <a:latin typeface="华文宋体"/>
                <a:ea typeface="华文宋体"/>
                <a:cs typeface="华文宋体"/>
                <a:sym typeface="华文宋体"/>
              </a:rPr>
              <a:t>卯时（ </a:t>
            </a:r>
            <a:r>
              <a:rPr lang="en-US" altLang="zh-CN" sz="2630" dirty="0">
                <a:solidFill>
                  <a:srgbClr val="105BEE"/>
                </a:solidFill>
                <a:latin typeface="华文宋体"/>
                <a:ea typeface="华文宋体"/>
                <a:cs typeface="华文宋体"/>
                <a:sym typeface="华文宋体"/>
              </a:rPr>
              <a:t>5</a:t>
            </a:r>
            <a:r>
              <a:rPr lang="zh-CN" altLang="en-US" sz="2630" dirty="0">
                <a:solidFill>
                  <a:srgbClr val="105BEE"/>
                </a:solidFill>
                <a:latin typeface="华文宋体"/>
                <a:ea typeface="华文宋体"/>
                <a:cs typeface="华文宋体"/>
                <a:sym typeface="华文宋体"/>
              </a:rPr>
              <a:t>点至</a:t>
            </a:r>
            <a:r>
              <a:rPr lang="en-US" altLang="zh-CN" sz="2630" dirty="0">
                <a:solidFill>
                  <a:srgbClr val="105BEE"/>
                </a:solidFill>
                <a:latin typeface="华文宋体"/>
                <a:ea typeface="华文宋体"/>
                <a:cs typeface="华文宋体"/>
                <a:sym typeface="华文宋体"/>
              </a:rPr>
              <a:t>7</a:t>
            </a:r>
            <a:r>
              <a:rPr lang="zh-CN" altLang="en-US" sz="2630" dirty="0">
                <a:solidFill>
                  <a:srgbClr val="105BEE"/>
                </a:solidFill>
                <a:latin typeface="华文宋体"/>
                <a:ea typeface="华文宋体"/>
                <a:cs typeface="华文宋体"/>
                <a:sym typeface="华文宋体"/>
              </a:rPr>
              <a:t>点 ）大肠经旺，有利于排泄；</a:t>
            </a:r>
            <a:endParaRPr lang="zh-CN" altLang="en-US" sz="2630" dirty="0">
              <a:solidFill>
                <a:srgbClr val="105BEE"/>
              </a:solidFill>
              <a:latin typeface="华文宋体"/>
              <a:ea typeface="华文宋体"/>
              <a:cs typeface="华文宋体"/>
              <a:sym typeface="华文宋体"/>
            </a:endParaRPr>
          </a:p>
          <a:p>
            <a:pPr marL="322580" indent="-322580" defTabSz="859790" hangingPunct="1">
              <a:spcBef>
                <a:spcPts val="600"/>
              </a:spcBef>
              <a:buFont typeface="Arial" panose="020B0604020202020204"/>
              <a:buChar char="•"/>
              <a:defRPr sz="2630">
                <a:solidFill>
                  <a:srgbClr val="105BEE"/>
                </a:solidFill>
                <a:latin typeface="华文宋体"/>
                <a:ea typeface="华文宋体"/>
                <a:cs typeface="华文宋体"/>
                <a:sym typeface="华文宋体"/>
              </a:defRPr>
            </a:pPr>
            <a:r>
              <a:rPr lang="en-US" altLang="zh-CN" sz="2630" dirty="0">
                <a:solidFill>
                  <a:srgbClr val="105BEE"/>
                </a:solidFill>
                <a:latin typeface="华文宋体"/>
                <a:ea typeface="华文宋体"/>
                <a:cs typeface="华文宋体"/>
                <a:sym typeface="华文宋体"/>
              </a:rPr>
              <a:t>2. </a:t>
            </a:r>
            <a:r>
              <a:rPr lang="zh-CN" altLang="en-US" sz="2630" dirty="0">
                <a:solidFill>
                  <a:srgbClr val="105BEE"/>
                </a:solidFill>
                <a:latin typeface="华文宋体"/>
                <a:ea typeface="华文宋体"/>
                <a:cs typeface="华文宋体"/>
                <a:sym typeface="华文宋体"/>
              </a:rPr>
              <a:t>辰时（ </a:t>
            </a:r>
            <a:r>
              <a:rPr lang="en-US" altLang="zh-CN" sz="2630" dirty="0">
                <a:solidFill>
                  <a:srgbClr val="105BEE"/>
                </a:solidFill>
                <a:latin typeface="华文宋体"/>
                <a:ea typeface="华文宋体"/>
                <a:cs typeface="华文宋体"/>
                <a:sym typeface="华文宋体"/>
              </a:rPr>
              <a:t>7</a:t>
            </a:r>
            <a:r>
              <a:rPr lang="zh-CN" altLang="en-US" sz="2630" dirty="0">
                <a:solidFill>
                  <a:srgbClr val="105BEE"/>
                </a:solidFill>
                <a:latin typeface="华文宋体"/>
                <a:ea typeface="华文宋体"/>
                <a:cs typeface="华文宋体"/>
                <a:sym typeface="华文宋体"/>
              </a:rPr>
              <a:t>点至</a:t>
            </a:r>
            <a:r>
              <a:rPr lang="en-US" altLang="zh-CN" sz="2630" dirty="0">
                <a:solidFill>
                  <a:srgbClr val="105BEE"/>
                </a:solidFill>
                <a:latin typeface="华文宋体"/>
                <a:ea typeface="华文宋体"/>
                <a:cs typeface="华文宋体"/>
                <a:sym typeface="华文宋体"/>
              </a:rPr>
              <a:t>9</a:t>
            </a:r>
            <a:r>
              <a:rPr lang="zh-CN" altLang="en-US" sz="2630" dirty="0">
                <a:solidFill>
                  <a:srgbClr val="105BEE"/>
                </a:solidFill>
                <a:latin typeface="华文宋体"/>
                <a:ea typeface="华文宋体"/>
                <a:cs typeface="华文宋体"/>
                <a:sym typeface="华文宋体"/>
              </a:rPr>
              <a:t>点 ）胃经旺，有利于消化；</a:t>
            </a:r>
            <a:endParaRPr lang="zh-CN" altLang="en-US" sz="2630" dirty="0">
              <a:solidFill>
                <a:srgbClr val="105BEE"/>
              </a:solidFill>
              <a:latin typeface="华文宋体"/>
              <a:ea typeface="华文宋体"/>
              <a:cs typeface="华文宋体"/>
              <a:sym typeface="华文宋体"/>
            </a:endParaRPr>
          </a:p>
          <a:p>
            <a:pPr marL="322580" indent="-322580" defTabSz="859790" hangingPunct="1">
              <a:spcBef>
                <a:spcPts val="600"/>
              </a:spcBef>
              <a:buFont typeface="Arial" panose="020B0604020202020204"/>
              <a:buChar char="•"/>
              <a:defRPr sz="2630">
                <a:solidFill>
                  <a:srgbClr val="105BEE"/>
                </a:solidFill>
                <a:latin typeface="华文宋体"/>
                <a:ea typeface="华文宋体"/>
                <a:cs typeface="华文宋体"/>
                <a:sym typeface="华文宋体"/>
              </a:defRPr>
            </a:pPr>
            <a:r>
              <a:rPr lang="en-US" altLang="zh-CN" sz="2630" dirty="0">
                <a:solidFill>
                  <a:srgbClr val="105BEE"/>
                </a:solidFill>
                <a:latin typeface="华文宋体"/>
                <a:ea typeface="华文宋体"/>
                <a:cs typeface="华文宋体"/>
                <a:sym typeface="华文宋体"/>
              </a:rPr>
              <a:t>3. </a:t>
            </a:r>
            <a:r>
              <a:rPr lang="zh-CN" altLang="en-US" sz="2630" dirty="0">
                <a:solidFill>
                  <a:srgbClr val="105BEE"/>
                </a:solidFill>
                <a:latin typeface="华文宋体"/>
                <a:ea typeface="华文宋体"/>
                <a:cs typeface="华文宋体"/>
                <a:sym typeface="华文宋体"/>
              </a:rPr>
              <a:t>巳时（</a:t>
            </a:r>
            <a:r>
              <a:rPr lang="en-US" altLang="zh-CN" sz="2630" dirty="0">
                <a:solidFill>
                  <a:srgbClr val="105BEE"/>
                </a:solidFill>
                <a:latin typeface="华文宋体"/>
                <a:ea typeface="华文宋体"/>
                <a:cs typeface="华文宋体"/>
                <a:sym typeface="华文宋体"/>
              </a:rPr>
              <a:t>9</a:t>
            </a:r>
            <a:r>
              <a:rPr lang="zh-CN" altLang="en-US" sz="2630" dirty="0">
                <a:solidFill>
                  <a:srgbClr val="105BEE"/>
                </a:solidFill>
                <a:latin typeface="华文宋体"/>
                <a:ea typeface="华文宋体"/>
                <a:cs typeface="华文宋体"/>
                <a:sym typeface="华文宋体"/>
              </a:rPr>
              <a:t>点至</a:t>
            </a:r>
            <a:r>
              <a:rPr lang="en-US" altLang="zh-CN" sz="2630" dirty="0">
                <a:solidFill>
                  <a:srgbClr val="105BEE"/>
                </a:solidFill>
                <a:latin typeface="华文宋体"/>
                <a:ea typeface="华文宋体"/>
                <a:cs typeface="华文宋体"/>
                <a:sym typeface="华文宋体"/>
              </a:rPr>
              <a:t>11</a:t>
            </a:r>
            <a:r>
              <a:rPr lang="zh-CN" altLang="en-US" sz="2630" dirty="0">
                <a:solidFill>
                  <a:srgbClr val="105BEE"/>
                </a:solidFill>
                <a:latin typeface="华文宋体"/>
                <a:ea typeface="华文宋体"/>
                <a:cs typeface="华文宋体"/>
                <a:sym typeface="华文宋体"/>
              </a:rPr>
              <a:t>点 ）脾经旺，有利于吸收营养、生血；</a:t>
            </a:r>
            <a:endParaRPr lang="zh-CN" altLang="en-US" sz="2630" dirty="0">
              <a:solidFill>
                <a:srgbClr val="105BEE"/>
              </a:solidFill>
              <a:latin typeface="华文宋体"/>
              <a:ea typeface="华文宋体"/>
              <a:cs typeface="华文宋体"/>
              <a:sym typeface="华文宋体"/>
            </a:endParaRPr>
          </a:p>
          <a:p>
            <a:pPr marL="322580" indent="-322580" defTabSz="859790" hangingPunct="1">
              <a:spcBef>
                <a:spcPts val="600"/>
              </a:spcBef>
              <a:buFont typeface="Arial" panose="020B0604020202020204"/>
              <a:buChar char="•"/>
              <a:defRPr sz="2630">
                <a:solidFill>
                  <a:srgbClr val="105BEE"/>
                </a:solidFill>
                <a:latin typeface="华文宋体"/>
                <a:ea typeface="华文宋体"/>
                <a:cs typeface="华文宋体"/>
                <a:sym typeface="华文宋体"/>
              </a:defRPr>
            </a:pPr>
            <a:r>
              <a:rPr lang="en-US" altLang="zh-CN" sz="2630" dirty="0">
                <a:solidFill>
                  <a:srgbClr val="105BEE"/>
                </a:solidFill>
                <a:latin typeface="华文宋体"/>
                <a:ea typeface="华文宋体"/>
                <a:cs typeface="华文宋体"/>
                <a:sym typeface="华文宋体"/>
              </a:rPr>
              <a:t>4. </a:t>
            </a:r>
            <a:r>
              <a:rPr lang="zh-CN" altLang="en-US" sz="2630" dirty="0">
                <a:solidFill>
                  <a:srgbClr val="105BEE"/>
                </a:solidFill>
                <a:latin typeface="华文宋体"/>
                <a:ea typeface="华文宋体"/>
                <a:cs typeface="华文宋体"/>
                <a:sym typeface="华文宋体"/>
              </a:rPr>
              <a:t>午时（</a:t>
            </a:r>
            <a:r>
              <a:rPr lang="en-US" altLang="zh-CN" sz="2630" dirty="0">
                <a:solidFill>
                  <a:srgbClr val="105BEE"/>
                </a:solidFill>
                <a:latin typeface="华文宋体"/>
                <a:ea typeface="华文宋体"/>
                <a:cs typeface="华文宋体"/>
                <a:sym typeface="华文宋体"/>
              </a:rPr>
              <a:t>11</a:t>
            </a:r>
            <a:r>
              <a:rPr lang="zh-CN" altLang="en-US" sz="2630" dirty="0">
                <a:solidFill>
                  <a:srgbClr val="105BEE"/>
                </a:solidFill>
                <a:latin typeface="华文宋体"/>
                <a:ea typeface="华文宋体"/>
                <a:cs typeface="华文宋体"/>
                <a:sym typeface="华文宋体"/>
              </a:rPr>
              <a:t>点至</a:t>
            </a:r>
            <a:r>
              <a:rPr lang="en-US" altLang="zh-CN" sz="2630" dirty="0">
                <a:solidFill>
                  <a:srgbClr val="105BEE"/>
                </a:solidFill>
                <a:latin typeface="华文宋体"/>
                <a:ea typeface="华文宋体"/>
                <a:cs typeface="华文宋体"/>
                <a:sym typeface="华文宋体"/>
              </a:rPr>
              <a:t>13</a:t>
            </a:r>
            <a:r>
              <a:rPr lang="zh-CN" altLang="en-US" sz="2630" dirty="0">
                <a:solidFill>
                  <a:srgbClr val="105BEE"/>
                </a:solidFill>
                <a:latin typeface="华文宋体"/>
                <a:ea typeface="华文宋体"/>
                <a:cs typeface="华文宋体"/>
                <a:sym typeface="华文宋体"/>
              </a:rPr>
              <a:t>点）心经旺，有利于周身血液循环，心火生胃土有利于消化；</a:t>
            </a:r>
            <a:endParaRPr lang="zh-CN" altLang="en-US" sz="2630" dirty="0">
              <a:solidFill>
                <a:srgbClr val="105BEE"/>
              </a:solidFill>
              <a:latin typeface="华文宋体"/>
              <a:ea typeface="华文宋体"/>
              <a:cs typeface="华文宋体"/>
              <a:sym typeface="华文宋体"/>
            </a:endParaRPr>
          </a:p>
          <a:p>
            <a:pPr marL="322580" indent="-322580" defTabSz="859790" hangingPunct="1">
              <a:spcBef>
                <a:spcPts val="600"/>
              </a:spcBef>
              <a:buFont typeface="Arial" panose="020B0604020202020204"/>
              <a:buChar char="•"/>
              <a:defRPr sz="2630">
                <a:solidFill>
                  <a:srgbClr val="105BEE"/>
                </a:solidFill>
                <a:latin typeface="华文宋体"/>
                <a:ea typeface="华文宋体"/>
                <a:cs typeface="华文宋体"/>
                <a:sym typeface="华文宋体"/>
              </a:defRPr>
            </a:pPr>
            <a:r>
              <a:rPr lang="en-US" altLang="zh-CN" sz="2630" dirty="0">
                <a:solidFill>
                  <a:srgbClr val="105BEE"/>
                </a:solidFill>
                <a:latin typeface="华文宋体"/>
                <a:ea typeface="华文宋体"/>
                <a:cs typeface="华文宋体"/>
                <a:sym typeface="华文宋体"/>
              </a:rPr>
              <a:t>5. </a:t>
            </a:r>
            <a:r>
              <a:rPr lang="zh-CN" altLang="en-US" sz="2630" dirty="0">
                <a:solidFill>
                  <a:srgbClr val="105BEE"/>
                </a:solidFill>
                <a:latin typeface="华文宋体"/>
                <a:ea typeface="华文宋体"/>
                <a:cs typeface="华文宋体"/>
                <a:sym typeface="华文宋体"/>
              </a:rPr>
              <a:t>未时（</a:t>
            </a:r>
            <a:r>
              <a:rPr lang="en-US" altLang="zh-CN" sz="2630" dirty="0">
                <a:solidFill>
                  <a:srgbClr val="105BEE"/>
                </a:solidFill>
                <a:latin typeface="华文宋体"/>
                <a:ea typeface="华文宋体"/>
                <a:cs typeface="华文宋体"/>
                <a:sym typeface="华文宋体"/>
              </a:rPr>
              <a:t>13</a:t>
            </a:r>
            <a:r>
              <a:rPr lang="zh-CN" altLang="en-US" sz="2630" dirty="0">
                <a:solidFill>
                  <a:srgbClr val="105BEE"/>
                </a:solidFill>
                <a:latin typeface="华文宋体"/>
                <a:ea typeface="华文宋体"/>
                <a:cs typeface="华文宋体"/>
                <a:sym typeface="华文宋体"/>
              </a:rPr>
              <a:t>点至</a:t>
            </a:r>
            <a:r>
              <a:rPr lang="en-US" altLang="zh-CN" sz="2630" dirty="0">
                <a:solidFill>
                  <a:srgbClr val="105BEE"/>
                </a:solidFill>
                <a:latin typeface="华文宋体"/>
                <a:ea typeface="华文宋体"/>
                <a:cs typeface="华文宋体"/>
                <a:sym typeface="华文宋体"/>
              </a:rPr>
              <a:t>15</a:t>
            </a:r>
            <a:r>
              <a:rPr lang="zh-CN" altLang="en-US" sz="2630" dirty="0">
                <a:solidFill>
                  <a:srgbClr val="105BEE"/>
                </a:solidFill>
                <a:latin typeface="华文宋体"/>
                <a:ea typeface="华文宋体"/>
                <a:cs typeface="华文宋体"/>
                <a:sym typeface="华文宋体"/>
              </a:rPr>
              <a:t>点）小肠经旺，有利于吸收营养；</a:t>
            </a:r>
            <a:endParaRPr lang="zh-CN" altLang="en-US" sz="2630" dirty="0">
              <a:solidFill>
                <a:srgbClr val="105BEE"/>
              </a:solidFill>
              <a:latin typeface="华文宋体"/>
              <a:ea typeface="华文宋体"/>
              <a:cs typeface="华文宋体"/>
              <a:sym typeface="华文宋体"/>
            </a:endParaRPr>
          </a:p>
          <a:p>
            <a:pPr marL="322580" indent="-322580" defTabSz="859790" hangingPunct="1">
              <a:spcBef>
                <a:spcPts val="600"/>
              </a:spcBef>
              <a:buFont typeface="Arial" panose="020B0604020202020204"/>
              <a:buChar char="•"/>
              <a:defRPr sz="2630">
                <a:solidFill>
                  <a:srgbClr val="105BEE"/>
                </a:solidFill>
                <a:latin typeface="华文宋体"/>
                <a:ea typeface="华文宋体"/>
                <a:cs typeface="华文宋体"/>
                <a:sym typeface="华文宋体"/>
              </a:defRPr>
            </a:pPr>
            <a:r>
              <a:rPr lang="en-US" altLang="zh-CN" sz="2630" dirty="0">
                <a:solidFill>
                  <a:srgbClr val="105BEE"/>
                </a:solidFill>
                <a:latin typeface="华文宋体"/>
                <a:ea typeface="华文宋体"/>
                <a:cs typeface="华文宋体"/>
                <a:sym typeface="华文宋体"/>
              </a:rPr>
              <a:t>6. </a:t>
            </a:r>
            <a:r>
              <a:rPr lang="zh-CN" altLang="en-US" sz="2630" dirty="0">
                <a:solidFill>
                  <a:srgbClr val="105BEE"/>
                </a:solidFill>
                <a:latin typeface="华文宋体"/>
                <a:ea typeface="华文宋体"/>
                <a:cs typeface="华文宋体"/>
                <a:sym typeface="华文宋体"/>
              </a:rPr>
              <a:t>申时（</a:t>
            </a:r>
            <a:r>
              <a:rPr lang="en-US" altLang="zh-CN" sz="2630" dirty="0">
                <a:solidFill>
                  <a:srgbClr val="105BEE"/>
                </a:solidFill>
                <a:latin typeface="华文宋体"/>
                <a:ea typeface="华文宋体"/>
                <a:cs typeface="华文宋体"/>
                <a:sym typeface="华文宋体"/>
              </a:rPr>
              <a:t>15</a:t>
            </a:r>
            <a:r>
              <a:rPr lang="zh-CN" altLang="en-US" sz="2630" dirty="0">
                <a:solidFill>
                  <a:srgbClr val="105BEE"/>
                </a:solidFill>
                <a:latin typeface="华文宋体"/>
                <a:ea typeface="华文宋体"/>
                <a:cs typeface="华文宋体"/>
                <a:sym typeface="华文宋体"/>
              </a:rPr>
              <a:t>点至</a:t>
            </a:r>
            <a:r>
              <a:rPr lang="en-US" altLang="zh-CN" sz="2630" dirty="0">
                <a:solidFill>
                  <a:srgbClr val="105BEE"/>
                </a:solidFill>
                <a:latin typeface="华文宋体"/>
                <a:ea typeface="华文宋体"/>
                <a:cs typeface="华文宋体"/>
                <a:sym typeface="华文宋体"/>
              </a:rPr>
              <a:t>17</a:t>
            </a:r>
            <a:r>
              <a:rPr lang="zh-CN" altLang="en-US" sz="2630" dirty="0">
                <a:solidFill>
                  <a:srgbClr val="105BEE"/>
                </a:solidFill>
                <a:latin typeface="华文宋体"/>
                <a:ea typeface="华文宋体"/>
                <a:cs typeface="华文宋体"/>
                <a:sym typeface="华文宋体"/>
              </a:rPr>
              <a:t>点）膀胱经旺，有利于泻掉小肠下注的水液及周身的</a:t>
            </a:r>
            <a:r>
              <a:rPr lang="en-US" altLang="zh-CN" sz="2630" dirty="0">
                <a:solidFill>
                  <a:srgbClr val="105BEE"/>
                </a:solidFill>
                <a:latin typeface="华文宋体"/>
                <a:ea typeface="华文宋体"/>
                <a:cs typeface="华文宋体"/>
                <a:sym typeface="华文宋体"/>
              </a:rPr>
              <a:t>"</a:t>
            </a:r>
            <a:r>
              <a:rPr lang="zh-CN" altLang="en-US" sz="2630" dirty="0">
                <a:solidFill>
                  <a:srgbClr val="105BEE"/>
                </a:solidFill>
                <a:latin typeface="华文宋体"/>
                <a:ea typeface="华文宋体"/>
                <a:cs typeface="华文宋体"/>
                <a:sym typeface="华文宋体"/>
              </a:rPr>
              <a:t>火气</a:t>
            </a:r>
            <a:r>
              <a:rPr lang="en-US" altLang="zh-CN" sz="2630" dirty="0">
                <a:solidFill>
                  <a:srgbClr val="105BEE"/>
                </a:solidFill>
                <a:latin typeface="华文宋体"/>
                <a:ea typeface="华文宋体"/>
                <a:cs typeface="华文宋体"/>
                <a:sym typeface="华文宋体"/>
              </a:rPr>
              <a:t>"</a:t>
            </a:r>
            <a:r>
              <a:rPr lang="zh-CN" altLang="en-US" sz="2630" dirty="0">
                <a:solidFill>
                  <a:srgbClr val="105BEE"/>
                </a:solidFill>
                <a:latin typeface="华文宋体"/>
                <a:ea typeface="华文宋体"/>
                <a:cs typeface="华文宋体"/>
                <a:sym typeface="华文宋体"/>
              </a:rPr>
              <a:t>；</a:t>
            </a:r>
            <a:endParaRPr lang="zh-CN" altLang="en-US" sz="2630" dirty="0">
              <a:solidFill>
                <a:srgbClr val="105BEE"/>
              </a:solidFill>
              <a:latin typeface="华文宋体"/>
              <a:ea typeface="华文宋体"/>
              <a:cs typeface="华文宋体"/>
              <a:sym typeface="华文宋体"/>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酉时（17点至19点）肾经旺，有利于贮藏一日的脏腑之精华；…"/>
          <p:cNvSpPr txBox="1"/>
          <p:nvPr/>
        </p:nvSpPr>
        <p:spPr>
          <a:xfrm>
            <a:off x="539750" y="1484312"/>
            <a:ext cx="8064500" cy="4208463"/>
          </a:xfrm>
          <a:prstGeom prst="rect">
            <a:avLst/>
          </a:prstGeom>
          <a:ln w="12700">
            <a:miter lim="400000"/>
          </a:ln>
        </p:spPr>
        <p:txBody>
          <a:bodyPr lIns="45719" rIns="45719">
            <a:normAutofit/>
          </a:bodyPr>
          <a:lstStyle>
            <a:lvl1pPr marL="342900" marR="0" indent="-3429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1pPr>
            <a:lvl2pPr marL="783590" marR="0" indent="-32639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1219200" marR="0" indent="-3048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1737360" marR="0" indent="-36576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2235200" marR="0" indent="-406400" algn="l" defTabSz="914400" rtl="0" latinLnBrk="0">
              <a:lnSpc>
                <a:spcPct val="100000"/>
              </a:lnSpc>
              <a:spcBef>
                <a:spcPts val="700"/>
              </a:spcBef>
              <a:spcAft>
                <a:spcPts val="0"/>
              </a:spcAft>
              <a:buClrTx/>
              <a:buSzPct val="100000"/>
              <a:buFont typeface="Arial" panose="020B0604020202020204"/>
              <a:buChar char="»"/>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26924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31496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36068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4064000" marR="0" indent="-406400" algn="l" defTabSz="914400" rtl="0" latinLnBrk="0">
              <a:lnSpc>
                <a:spcPct val="100000"/>
              </a:lnSpc>
              <a:spcBef>
                <a:spcPts val="700"/>
              </a:spcBef>
              <a:spcAft>
                <a:spcPts val="0"/>
              </a:spcAft>
              <a:buClrTx/>
              <a:buSzPct val="100000"/>
              <a:buFont typeface="Arial" panose="020B0604020202020204"/>
              <a:defRPr sz="32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a:lstStyle>
          <a:p>
            <a:pPr marL="305435" indent="-305435" defTabSz="814070" hangingPunct="1">
              <a:spcBef>
                <a:spcPts val="500"/>
              </a:spcBef>
              <a:buFont typeface="Arial" panose="020B0604020202020204"/>
              <a:buChar char="•"/>
              <a:defRPr sz="2490">
                <a:solidFill>
                  <a:srgbClr val="1643EE"/>
                </a:solidFill>
                <a:latin typeface="华文宋体"/>
                <a:ea typeface="华文宋体"/>
                <a:cs typeface="华文宋体"/>
                <a:sym typeface="华文宋体"/>
              </a:defRPr>
            </a:pPr>
            <a:r>
              <a:rPr lang="en-US" altLang="zh-CN" sz="2490">
                <a:solidFill>
                  <a:srgbClr val="1643EE"/>
                </a:solidFill>
                <a:latin typeface="华文宋体"/>
                <a:ea typeface="华文宋体"/>
                <a:cs typeface="华文宋体"/>
                <a:sym typeface="华文宋体"/>
              </a:rPr>
              <a:t>7. </a:t>
            </a:r>
            <a:r>
              <a:rPr lang="zh-CN" altLang="en-US" sz="2490">
                <a:solidFill>
                  <a:srgbClr val="1643EE"/>
                </a:solidFill>
                <a:latin typeface="华文宋体"/>
                <a:ea typeface="华文宋体"/>
                <a:cs typeface="华文宋体"/>
                <a:sym typeface="华文宋体"/>
              </a:rPr>
              <a:t>酉时（</a:t>
            </a:r>
            <a:r>
              <a:rPr lang="en-US" altLang="zh-CN" sz="2490">
                <a:solidFill>
                  <a:srgbClr val="1643EE"/>
                </a:solidFill>
                <a:latin typeface="华文宋体"/>
                <a:ea typeface="华文宋体"/>
                <a:cs typeface="华文宋体"/>
                <a:sym typeface="华文宋体"/>
              </a:rPr>
              <a:t>17</a:t>
            </a:r>
            <a:r>
              <a:rPr lang="zh-CN" altLang="en-US" sz="2490">
                <a:solidFill>
                  <a:srgbClr val="1643EE"/>
                </a:solidFill>
                <a:latin typeface="华文宋体"/>
                <a:ea typeface="华文宋体"/>
                <a:cs typeface="华文宋体"/>
                <a:sym typeface="华文宋体"/>
              </a:rPr>
              <a:t>点至</a:t>
            </a:r>
            <a:r>
              <a:rPr lang="en-US" altLang="zh-CN" sz="2490">
                <a:solidFill>
                  <a:srgbClr val="1643EE"/>
                </a:solidFill>
                <a:latin typeface="华文宋体"/>
                <a:ea typeface="华文宋体"/>
                <a:cs typeface="华文宋体"/>
                <a:sym typeface="华文宋体"/>
              </a:rPr>
              <a:t>19</a:t>
            </a:r>
            <a:r>
              <a:rPr lang="zh-CN" altLang="en-US" sz="2490">
                <a:solidFill>
                  <a:srgbClr val="1643EE"/>
                </a:solidFill>
                <a:latin typeface="华文宋体"/>
                <a:ea typeface="华文宋体"/>
                <a:cs typeface="华文宋体"/>
                <a:sym typeface="华文宋体"/>
              </a:rPr>
              <a:t>点）肾经旺，有利于贮藏一日的脏腑之精华；</a:t>
            </a:r>
            <a:endParaRPr lang="zh-CN" altLang="en-US" sz="2490">
              <a:solidFill>
                <a:srgbClr val="1643EE"/>
              </a:solidFill>
              <a:latin typeface="华文宋体"/>
              <a:ea typeface="华文宋体"/>
              <a:cs typeface="华文宋体"/>
              <a:sym typeface="华文宋体"/>
            </a:endParaRPr>
          </a:p>
          <a:p>
            <a:pPr marL="305435" indent="-305435" defTabSz="814070" hangingPunct="1">
              <a:spcBef>
                <a:spcPts val="500"/>
              </a:spcBef>
              <a:buFont typeface="Arial" panose="020B0604020202020204"/>
              <a:buChar char="•"/>
              <a:defRPr sz="2490">
                <a:solidFill>
                  <a:srgbClr val="1643EE"/>
                </a:solidFill>
                <a:latin typeface="华文宋体"/>
                <a:ea typeface="华文宋体"/>
                <a:cs typeface="华文宋体"/>
                <a:sym typeface="华文宋体"/>
              </a:defRPr>
            </a:pPr>
            <a:r>
              <a:rPr lang="en-US" altLang="zh-CN" sz="2490">
                <a:solidFill>
                  <a:srgbClr val="1643EE"/>
                </a:solidFill>
                <a:latin typeface="华文宋体"/>
                <a:ea typeface="华文宋体"/>
                <a:cs typeface="华文宋体"/>
                <a:sym typeface="华文宋体"/>
              </a:rPr>
              <a:t>8. </a:t>
            </a:r>
            <a:r>
              <a:rPr lang="zh-CN" altLang="en-US" sz="2490">
                <a:solidFill>
                  <a:srgbClr val="1643EE"/>
                </a:solidFill>
                <a:latin typeface="华文宋体"/>
                <a:ea typeface="华文宋体"/>
                <a:cs typeface="华文宋体"/>
                <a:sym typeface="华文宋体"/>
              </a:rPr>
              <a:t>戌时（</a:t>
            </a:r>
            <a:r>
              <a:rPr lang="en-US" altLang="zh-CN" sz="2490">
                <a:solidFill>
                  <a:srgbClr val="1643EE"/>
                </a:solidFill>
                <a:latin typeface="华文宋体"/>
                <a:ea typeface="华文宋体"/>
                <a:cs typeface="华文宋体"/>
                <a:sym typeface="华文宋体"/>
              </a:rPr>
              <a:t>19</a:t>
            </a:r>
            <a:r>
              <a:rPr lang="zh-CN" altLang="en-US" sz="2490">
                <a:solidFill>
                  <a:srgbClr val="1643EE"/>
                </a:solidFill>
                <a:latin typeface="华文宋体"/>
                <a:ea typeface="华文宋体"/>
                <a:cs typeface="华文宋体"/>
                <a:sym typeface="华文宋体"/>
              </a:rPr>
              <a:t>点至</a:t>
            </a:r>
            <a:r>
              <a:rPr lang="en-US" altLang="zh-CN" sz="2490">
                <a:solidFill>
                  <a:srgbClr val="1643EE"/>
                </a:solidFill>
                <a:latin typeface="华文宋体"/>
                <a:ea typeface="华文宋体"/>
                <a:cs typeface="华文宋体"/>
                <a:sym typeface="华文宋体"/>
              </a:rPr>
              <a:t>21</a:t>
            </a:r>
            <a:r>
              <a:rPr lang="zh-CN" altLang="en-US" sz="2490">
                <a:solidFill>
                  <a:srgbClr val="1643EE"/>
                </a:solidFill>
                <a:latin typeface="华文宋体"/>
                <a:ea typeface="华文宋体"/>
                <a:cs typeface="华文宋体"/>
                <a:sym typeface="华文宋体"/>
              </a:rPr>
              <a:t>点）心包经旺，再一次增强心的力量，心火生胃土有利于消化 ；</a:t>
            </a:r>
            <a:endParaRPr lang="zh-CN" altLang="en-US" sz="2490">
              <a:solidFill>
                <a:srgbClr val="1643EE"/>
              </a:solidFill>
              <a:latin typeface="华文宋体"/>
              <a:ea typeface="华文宋体"/>
              <a:cs typeface="华文宋体"/>
              <a:sym typeface="华文宋体"/>
            </a:endParaRPr>
          </a:p>
          <a:p>
            <a:pPr marL="305435" indent="-305435" defTabSz="814070" hangingPunct="1">
              <a:spcBef>
                <a:spcPts val="500"/>
              </a:spcBef>
              <a:buFont typeface="Arial" panose="020B0604020202020204"/>
              <a:buChar char="•"/>
              <a:defRPr sz="2490">
                <a:solidFill>
                  <a:srgbClr val="1643EE"/>
                </a:solidFill>
                <a:latin typeface="华文宋体"/>
                <a:ea typeface="华文宋体"/>
                <a:cs typeface="华文宋体"/>
                <a:sym typeface="华文宋体"/>
              </a:defRPr>
            </a:pPr>
            <a:r>
              <a:rPr lang="en-US" altLang="zh-CN" sz="2490">
                <a:solidFill>
                  <a:srgbClr val="1643EE"/>
                </a:solidFill>
                <a:latin typeface="华文宋体"/>
                <a:ea typeface="华文宋体"/>
                <a:cs typeface="华文宋体"/>
                <a:sym typeface="华文宋体"/>
              </a:rPr>
              <a:t>9. </a:t>
            </a:r>
            <a:r>
              <a:rPr lang="zh-CN" altLang="en-US" sz="2490">
                <a:solidFill>
                  <a:srgbClr val="1643EE"/>
                </a:solidFill>
                <a:latin typeface="华文宋体"/>
                <a:ea typeface="华文宋体"/>
                <a:cs typeface="华文宋体"/>
                <a:sym typeface="华文宋体"/>
              </a:rPr>
              <a:t>亥时（</a:t>
            </a:r>
            <a:r>
              <a:rPr lang="en-US" altLang="zh-CN" sz="2490">
                <a:solidFill>
                  <a:srgbClr val="1643EE"/>
                </a:solidFill>
                <a:latin typeface="华文宋体"/>
                <a:ea typeface="华文宋体"/>
                <a:cs typeface="华文宋体"/>
                <a:sym typeface="华文宋体"/>
              </a:rPr>
              <a:t>21</a:t>
            </a:r>
            <a:r>
              <a:rPr lang="zh-CN" altLang="en-US" sz="2490">
                <a:solidFill>
                  <a:srgbClr val="1643EE"/>
                </a:solidFill>
                <a:latin typeface="华文宋体"/>
                <a:ea typeface="华文宋体"/>
                <a:cs typeface="华文宋体"/>
                <a:sym typeface="华文宋体"/>
              </a:rPr>
              <a:t>点至</a:t>
            </a:r>
            <a:r>
              <a:rPr lang="en-US" altLang="zh-CN" sz="2490">
                <a:solidFill>
                  <a:srgbClr val="1643EE"/>
                </a:solidFill>
                <a:latin typeface="华文宋体"/>
                <a:ea typeface="华文宋体"/>
                <a:cs typeface="华文宋体"/>
                <a:sym typeface="华文宋体"/>
              </a:rPr>
              <a:t>23</a:t>
            </a:r>
            <a:r>
              <a:rPr lang="zh-CN" altLang="en-US" sz="2490">
                <a:solidFill>
                  <a:srgbClr val="1643EE"/>
                </a:solidFill>
                <a:latin typeface="华文宋体"/>
                <a:ea typeface="华文宋体"/>
                <a:cs typeface="华文宋体"/>
                <a:sym typeface="华文宋体"/>
              </a:rPr>
              <a:t>点）三焦通百脉，人进入睡眠，百脉休养生息；</a:t>
            </a:r>
            <a:endParaRPr lang="zh-CN" altLang="en-US" sz="2490">
              <a:solidFill>
                <a:srgbClr val="1643EE"/>
              </a:solidFill>
              <a:latin typeface="华文宋体"/>
              <a:ea typeface="华文宋体"/>
              <a:cs typeface="华文宋体"/>
              <a:sym typeface="华文宋体"/>
            </a:endParaRPr>
          </a:p>
          <a:p>
            <a:pPr marL="305435" indent="-305435" defTabSz="814070" hangingPunct="1">
              <a:spcBef>
                <a:spcPts val="500"/>
              </a:spcBef>
              <a:buFont typeface="Arial" panose="020B0604020202020204"/>
              <a:buChar char="•"/>
              <a:defRPr sz="2490">
                <a:solidFill>
                  <a:srgbClr val="1643EE"/>
                </a:solidFill>
                <a:latin typeface="华文宋体"/>
                <a:ea typeface="华文宋体"/>
                <a:cs typeface="华文宋体"/>
                <a:sym typeface="华文宋体"/>
              </a:defRPr>
            </a:pPr>
            <a:r>
              <a:rPr lang="en-US" altLang="zh-CN" sz="2490">
                <a:solidFill>
                  <a:srgbClr val="1643EE"/>
                </a:solidFill>
                <a:latin typeface="华文宋体"/>
                <a:ea typeface="华文宋体"/>
                <a:cs typeface="华文宋体"/>
                <a:sym typeface="华文宋体"/>
              </a:rPr>
              <a:t>10.</a:t>
            </a:r>
            <a:r>
              <a:rPr lang="zh-CN" altLang="en-US" sz="2490">
                <a:solidFill>
                  <a:srgbClr val="1643EE"/>
                </a:solidFill>
                <a:latin typeface="华文宋体"/>
                <a:ea typeface="华文宋体"/>
                <a:cs typeface="华文宋体"/>
                <a:sym typeface="华文宋体"/>
              </a:rPr>
              <a:t>子时（</a:t>
            </a:r>
            <a:r>
              <a:rPr lang="en-US" altLang="zh-CN" sz="2490">
                <a:solidFill>
                  <a:srgbClr val="1643EE"/>
                </a:solidFill>
                <a:latin typeface="华文宋体"/>
                <a:ea typeface="华文宋体"/>
                <a:cs typeface="华文宋体"/>
                <a:sym typeface="华文宋体"/>
              </a:rPr>
              <a:t>23</a:t>
            </a:r>
            <a:r>
              <a:rPr lang="zh-CN" altLang="en-US" sz="2490">
                <a:solidFill>
                  <a:srgbClr val="1643EE"/>
                </a:solidFill>
                <a:latin typeface="华文宋体"/>
                <a:ea typeface="华文宋体"/>
                <a:cs typeface="华文宋体"/>
                <a:sym typeface="华文宋体"/>
              </a:rPr>
              <a:t>点至</a:t>
            </a:r>
            <a:r>
              <a:rPr lang="en-US" altLang="zh-CN" sz="2490">
                <a:solidFill>
                  <a:srgbClr val="1643EE"/>
                </a:solidFill>
                <a:latin typeface="华文宋体"/>
                <a:ea typeface="华文宋体"/>
                <a:cs typeface="华文宋体"/>
                <a:sym typeface="华文宋体"/>
              </a:rPr>
              <a:t>1</a:t>
            </a:r>
            <a:r>
              <a:rPr lang="zh-CN" altLang="en-US" sz="2490">
                <a:solidFill>
                  <a:srgbClr val="1643EE"/>
                </a:solidFill>
                <a:latin typeface="华文宋体"/>
                <a:ea typeface="华文宋体"/>
                <a:cs typeface="华文宋体"/>
                <a:sym typeface="华文宋体"/>
              </a:rPr>
              <a:t>点 ）胆经旺，胆汁推陈出新；</a:t>
            </a:r>
            <a:endParaRPr lang="zh-CN" altLang="en-US" sz="2490">
              <a:solidFill>
                <a:srgbClr val="1643EE"/>
              </a:solidFill>
              <a:latin typeface="华文宋体"/>
              <a:ea typeface="华文宋体"/>
              <a:cs typeface="华文宋体"/>
              <a:sym typeface="华文宋体"/>
            </a:endParaRPr>
          </a:p>
          <a:p>
            <a:pPr marL="305435" indent="-305435" defTabSz="814070" hangingPunct="1">
              <a:spcBef>
                <a:spcPts val="500"/>
              </a:spcBef>
              <a:buFont typeface="Arial" panose="020B0604020202020204"/>
              <a:buChar char="•"/>
              <a:defRPr sz="2490">
                <a:solidFill>
                  <a:srgbClr val="1643EE"/>
                </a:solidFill>
                <a:latin typeface="华文宋体"/>
                <a:ea typeface="华文宋体"/>
                <a:cs typeface="华文宋体"/>
                <a:sym typeface="华文宋体"/>
              </a:defRPr>
            </a:pPr>
            <a:r>
              <a:rPr lang="en-US" altLang="zh-CN" sz="2490">
                <a:solidFill>
                  <a:srgbClr val="1643EE"/>
                </a:solidFill>
                <a:latin typeface="华文宋体"/>
                <a:ea typeface="华文宋体"/>
                <a:cs typeface="华文宋体"/>
                <a:sym typeface="华文宋体"/>
              </a:rPr>
              <a:t>11.</a:t>
            </a:r>
            <a:r>
              <a:rPr lang="zh-CN" altLang="en-US" sz="2490">
                <a:solidFill>
                  <a:srgbClr val="1643EE"/>
                </a:solidFill>
                <a:latin typeface="华文宋体"/>
                <a:ea typeface="华文宋体"/>
                <a:cs typeface="华文宋体"/>
                <a:sym typeface="华文宋体"/>
              </a:rPr>
              <a:t>丑时（ </a:t>
            </a:r>
            <a:r>
              <a:rPr lang="en-US" altLang="zh-CN" sz="2490">
                <a:solidFill>
                  <a:srgbClr val="1643EE"/>
                </a:solidFill>
                <a:latin typeface="华文宋体"/>
                <a:ea typeface="华文宋体"/>
                <a:cs typeface="华文宋体"/>
                <a:sym typeface="华文宋体"/>
              </a:rPr>
              <a:t>1</a:t>
            </a:r>
            <a:r>
              <a:rPr lang="zh-CN" altLang="en-US" sz="2490">
                <a:solidFill>
                  <a:srgbClr val="1643EE"/>
                </a:solidFill>
                <a:latin typeface="华文宋体"/>
                <a:ea typeface="华文宋体"/>
                <a:cs typeface="华文宋体"/>
                <a:sym typeface="华文宋体"/>
              </a:rPr>
              <a:t>点至</a:t>
            </a:r>
            <a:r>
              <a:rPr lang="en-US" altLang="zh-CN" sz="2490">
                <a:solidFill>
                  <a:srgbClr val="1643EE"/>
                </a:solidFill>
                <a:latin typeface="华文宋体"/>
                <a:ea typeface="华文宋体"/>
                <a:cs typeface="华文宋体"/>
                <a:sym typeface="华文宋体"/>
              </a:rPr>
              <a:t>3</a:t>
            </a:r>
            <a:r>
              <a:rPr lang="zh-CN" altLang="en-US" sz="2490">
                <a:solidFill>
                  <a:srgbClr val="1643EE"/>
                </a:solidFill>
                <a:latin typeface="华文宋体"/>
                <a:ea typeface="华文宋体"/>
                <a:cs typeface="华文宋体"/>
                <a:sym typeface="华文宋体"/>
              </a:rPr>
              <a:t>点 ）肝经旺，肝血推陈出新；</a:t>
            </a:r>
            <a:endParaRPr lang="zh-CN" altLang="en-US" sz="2490">
              <a:solidFill>
                <a:srgbClr val="1643EE"/>
              </a:solidFill>
              <a:latin typeface="华文宋体"/>
              <a:ea typeface="华文宋体"/>
              <a:cs typeface="华文宋体"/>
              <a:sym typeface="华文宋体"/>
            </a:endParaRPr>
          </a:p>
          <a:p>
            <a:pPr marL="305435" indent="-305435" defTabSz="814070" hangingPunct="1">
              <a:spcBef>
                <a:spcPts val="500"/>
              </a:spcBef>
              <a:buFont typeface="Arial" panose="020B0604020202020204"/>
              <a:buChar char="•"/>
              <a:defRPr sz="2490">
                <a:solidFill>
                  <a:srgbClr val="1643EE"/>
                </a:solidFill>
                <a:latin typeface="华文宋体"/>
                <a:ea typeface="华文宋体"/>
                <a:cs typeface="华文宋体"/>
                <a:sym typeface="华文宋体"/>
              </a:defRPr>
            </a:pPr>
            <a:r>
              <a:rPr lang="en-US" altLang="zh-CN" sz="2490">
                <a:solidFill>
                  <a:srgbClr val="1643EE"/>
                </a:solidFill>
                <a:latin typeface="华文宋体"/>
                <a:ea typeface="华文宋体"/>
                <a:cs typeface="华文宋体"/>
                <a:sym typeface="华文宋体"/>
              </a:rPr>
              <a:t>12.</a:t>
            </a:r>
            <a:r>
              <a:rPr lang="zh-CN" altLang="en-US" sz="2490">
                <a:solidFill>
                  <a:srgbClr val="1643EE"/>
                </a:solidFill>
                <a:latin typeface="华文宋体"/>
                <a:ea typeface="华文宋体"/>
                <a:cs typeface="华文宋体"/>
                <a:sym typeface="华文宋体"/>
              </a:rPr>
              <a:t>寅时（ </a:t>
            </a:r>
            <a:r>
              <a:rPr lang="en-US" altLang="zh-CN" sz="2490">
                <a:solidFill>
                  <a:srgbClr val="1643EE"/>
                </a:solidFill>
                <a:latin typeface="华文宋体"/>
                <a:ea typeface="华文宋体"/>
                <a:cs typeface="华文宋体"/>
                <a:sym typeface="华文宋体"/>
              </a:rPr>
              <a:t>3</a:t>
            </a:r>
            <a:r>
              <a:rPr lang="zh-CN" altLang="en-US" sz="2490">
                <a:solidFill>
                  <a:srgbClr val="1643EE"/>
                </a:solidFill>
                <a:latin typeface="华文宋体"/>
                <a:ea typeface="华文宋体"/>
                <a:cs typeface="华文宋体"/>
                <a:sym typeface="华文宋体"/>
              </a:rPr>
              <a:t>点至</a:t>
            </a:r>
            <a:r>
              <a:rPr lang="en-US" altLang="zh-CN" sz="2490">
                <a:solidFill>
                  <a:srgbClr val="1643EE"/>
                </a:solidFill>
                <a:latin typeface="华文宋体"/>
                <a:ea typeface="华文宋体"/>
                <a:cs typeface="华文宋体"/>
                <a:sym typeface="华文宋体"/>
              </a:rPr>
              <a:t>5</a:t>
            </a:r>
            <a:r>
              <a:rPr lang="zh-CN" altLang="en-US" sz="2490">
                <a:solidFill>
                  <a:srgbClr val="1643EE"/>
                </a:solidFill>
                <a:latin typeface="华文宋体"/>
                <a:ea typeface="华文宋体"/>
                <a:cs typeface="华文宋体"/>
                <a:sym typeface="华文宋体"/>
              </a:rPr>
              <a:t>点 ）肺经旺，将肝贮藏的新鲜血液输送百脉，迎接新的一天到来</a:t>
            </a:r>
            <a:r>
              <a:rPr lang="en-US" altLang="zh-CN" sz="2490">
                <a:solidFill>
                  <a:srgbClr val="1643EE"/>
                </a:solidFill>
                <a:latin typeface="华文宋体"/>
                <a:ea typeface="华文宋体"/>
                <a:cs typeface="华文宋体"/>
                <a:sym typeface="华文宋体"/>
              </a:rPr>
              <a:t>. </a:t>
            </a:r>
            <a:endParaRPr lang="en-US" altLang="zh-CN" sz="2490" dirty="0">
              <a:solidFill>
                <a:srgbClr val="1643EE"/>
              </a:solidFill>
              <a:latin typeface="华文宋体"/>
              <a:ea typeface="华文宋体"/>
              <a:cs typeface="华文宋体"/>
              <a:sym typeface="华文宋体"/>
            </a:endParaRPr>
          </a:p>
        </p:txBody>
      </p:sp>
      <p:sp>
        <p:nvSpPr>
          <p:cNvPr id="3" name="12时辰养生"/>
          <p:cNvSpPr txBox="1"/>
          <p:nvPr/>
        </p:nvSpPr>
        <p:spPr>
          <a:xfrm>
            <a:off x="611187" y="260350"/>
            <a:ext cx="2974926" cy="1044575"/>
          </a:xfrm>
          <a:prstGeom prst="rect">
            <a:avLst/>
          </a:prstGeom>
          <a:ln w="12700">
            <a:miter lim="400000"/>
          </a:ln>
        </p:spPr>
        <p:txBody>
          <a:bodyPr lIns="45719" rIns="45719" anchor="ctr">
            <a:normAutofit/>
          </a:bodyPr>
          <a:lstStyle>
            <a:lvl1pPr marL="0" marR="0" indent="0" algn="ctr" defTabSz="914400" rtl="0" latinLnBrk="0">
              <a:lnSpc>
                <a:spcPct val="100000"/>
              </a:lnSpc>
              <a:spcBef>
                <a:spcPts val="0"/>
              </a:spcBef>
              <a:spcAft>
                <a:spcPts val="0"/>
              </a:spcAft>
              <a:buClrTx/>
              <a:buSzTx/>
              <a:buFontTx/>
              <a:buNone/>
              <a:defRPr sz="3000" b="0" i="0" u="none" strike="noStrike" cap="none" spc="0" baseline="0">
                <a:solidFill>
                  <a:srgbClr val="EE5433"/>
                </a:solidFill>
                <a:uFillTx/>
                <a:latin typeface="华文细黑"/>
                <a:ea typeface="华文细黑"/>
                <a:cs typeface="华文细黑"/>
                <a:sym typeface="华文细黑"/>
              </a:defRPr>
            </a:lvl1pPr>
            <a:lvl2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2pPr>
            <a:lvl3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3pPr>
            <a:lvl4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4pPr>
            <a:lvl5pPr marL="0" marR="0" indent="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5pPr>
            <a:lvl6pPr marL="0" marR="0" indent="4572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6pPr>
            <a:lvl7pPr marL="0" marR="0" indent="9144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7pPr>
            <a:lvl8pPr marL="0" marR="0" indent="13716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8pPr>
            <a:lvl9pPr marL="0" marR="0" indent="1828800" algn="ctr" defTabSz="914400" rtl="0" latinLnBrk="0">
              <a:lnSpc>
                <a:spcPct val="100000"/>
              </a:lnSpc>
              <a:spcBef>
                <a:spcPts val="0"/>
              </a:spcBef>
              <a:spcAft>
                <a:spcPts val="0"/>
              </a:spcAft>
              <a:buClrTx/>
              <a:buSzTx/>
              <a:buFontTx/>
              <a:buNone/>
              <a:defRPr sz="4400" b="0" i="0" u="none" strike="noStrike" cap="none" spc="0" baseline="0">
                <a:solidFill>
                  <a:srgbClr val="EE7612"/>
                </a:solidFill>
                <a:uFillTx/>
                <a:latin typeface="Corbel" panose="020B0503020204020204"/>
                <a:ea typeface="Corbel" panose="020B0503020204020204"/>
                <a:cs typeface="Corbel" panose="020B0503020204020204"/>
                <a:sym typeface="Corbel" panose="020B0503020204020204"/>
              </a:defRPr>
            </a:lvl9pPr>
          </a:lstStyle>
          <a:p>
            <a:pPr hangingPunct="1"/>
            <a:r>
              <a:rPr lang="en-US" altLang="zh-CN" dirty="0">
                <a:highlight>
                  <a:srgbClr val="FFFF00"/>
                </a:highlight>
              </a:rPr>
              <a:t>12</a:t>
            </a:r>
            <a:r>
              <a:rPr lang="zh-CN" altLang="en-US" dirty="0">
                <a:highlight>
                  <a:srgbClr val="FFFF00"/>
                </a:highlight>
              </a:rPr>
              <a:t>时辰养生</a:t>
            </a:r>
            <a:endParaRPr lang="zh-CN" altLang="en-US" dirty="0">
              <a:highlight>
                <a:srgbClr val="FFFF00"/>
              </a:highlight>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 name="椭圆形"/>
          <p:cNvSpPr/>
          <p:nvPr/>
        </p:nvSpPr>
        <p:spPr>
          <a:xfrm>
            <a:off x="2811462" y="2162175"/>
            <a:ext cx="3235326" cy="3217863"/>
          </a:xfrm>
          <a:prstGeom prst="ellipse">
            <a:avLst/>
          </a:prstGeom>
          <a:ln w="6350">
            <a:solidFill>
              <a:srgbClr val="000000"/>
            </a:solidFill>
            <a:prstDash val="dash"/>
          </a:ln>
        </p:spPr>
        <p:txBody>
          <a:bodyPr lIns="45719" rIns="45719" anchor="ctr"/>
          <a:lstStyle/>
          <a:p>
            <a:pPr algn="l">
              <a:spcBef>
                <a:spcPts val="0"/>
              </a:spcBef>
              <a:defRPr sz="2000">
                <a:latin typeface="+mj-lt"/>
                <a:ea typeface="+mj-ea"/>
                <a:cs typeface="+mj-cs"/>
                <a:sym typeface="Calibri" panose="020F0502020204030204"/>
              </a:defRPr>
            </a:pPr>
          </a:p>
        </p:txBody>
      </p:sp>
      <p:sp>
        <p:nvSpPr>
          <p:cNvPr id="851" name="椭圆形"/>
          <p:cNvSpPr/>
          <p:nvPr/>
        </p:nvSpPr>
        <p:spPr>
          <a:xfrm>
            <a:off x="2670175" y="2246312"/>
            <a:ext cx="1320800" cy="1397001"/>
          </a:xfrm>
          <a:prstGeom prst="ellipse">
            <a:avLst/>
          </a:prstGeom>
          <a:gradFill>
            <a:gsLst>
              <a:gs pos="0">
                <a:schemeClr val="accent1"/>
              </a:gs>
              <a:gs pos="50000">
                <a:srgbClr val="851E0C"/>
              </a:gs>
              <a:gs pos="100000">
                <a:schemeClr val="accent1"/>
              </a:gs>
            </a:gsLst>
            <a:lin ang="18900000"/>
          </a:gradFill>
          <a:ln w="38100">
            <a:solidFill>
              <a:srgbClr val="EBF5FF"/>
            </a:solidFill>
          </a:ln>
          <a:effectLst>
            <a:outerShdw blurRad="63500" dist="45790" dir="3378596" rotWithShape="0">
              <a:srgbClr val="1F497D">
                <a:alpha val="50000"/>
              </a:srgbClr>
            </a:outerShdw>
          </a:effectLst>
        </p:spPr>
        <p:txBody>
          <a:bodyPr lIns="45719" rIns="45719" anchor="ctr"/>
          <a:lstStyle/>
          <a:p>
            <a:pPr algn="l">
              <a:spcBef>
                <a:spcPts val="0"/>
              </a:spcBef>
              <a:defRPr sz="2000">
                <a:latin typeface="+mj-lt"/>
                <a:ea typeface="+mj-ea"/>
                <a:cs typeface="+mj-cs"/>
                <a:sym typeface="Calibri" panose="020F0502020204030204"/>
              </a:defRPr>
            </a:pPr>
          </a:p>
        </p:txBody>
      </p:sp>
      <p:sp>
        <p:nvSpPr>
          <p:cNvPr id="874" name="连接线"/>
          <p:cNvSpPr/>
          <p:nvPr/>
        </p:nvSpPr>
        <p:spPr>
          <a:xfrm>
            <a:off x="3444636" y="3771106"/>
            <a:ext cx="984489" cy="13255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path>
            </a:pathLst>
          </a:custGeom>
          <a:ln>
            <a:solidFill>
              <a:srgbClr val="000000"/>
            </a:solidFill>
          </a:ln>
        </p:spPr>
        <p:txBody>
          <a:bodyPr/>
          <a:lstStyle/>
          <a:p/>
        </p:txBody>
      </p:sp>
      <p:sp>
        <p:nvSpPr>
          <p:cNvPr id="853" name="圆形"/>
          <p:cNvSpPr/>
          <p:nvPr/>
        </p:nvSpPr>
        <p:spPr>
          <a:xfrm>
            <a:off x="4897437" y="2195512"/>
            <a:ext cx="1320801" cy="1320801"/>
          </a:xfrm>
          <a:prstGeom prst="ellipse">
            <a:avLst/>
          </a:prstGeom>
          <a:gradFill>
            <a:gsLst>
              <a:gs pos="0">
                <a:schemeClr val="accent1"/>
              </a:gs>
              <a:gs pos="50000">
                <a:srgbClr val="851E0C"/>
              </a:gs>
              <a:gs pos="100000">
                <a:schemeClr val="accent1"/>
              </a:gs>
            </a:gsLst>
            <a:lin ang="18900000"/>
          </a:gradFill>
          <a:ln w="38100">
            <a:solidFill>
              <a:srgbClr val="EBF5FF"/>
            </a:solidFill>
          </a:ln>
          <a:effectLst>
            <a:outerShdw blurRad="63500" dist="45790" dir="3378596" rotWithShape="0">
              <a:srgbClr val="1F497D">
                <a:alpha val="50000"/>
              </a:srgbClr>
            </a:outerShdw>
          </a:effectLst>
        </p:spPr>
        <p:txBody>
          <a:bodyPr lIns="45719" rIns="45719" anchor="ctr"/>
          <a:lstStyle/>
          <a:p>
            <a:pPr algn="l">
              <a:spcBef>
                <a:spcPts val="0"/>
              </a:spcBef>
              <a:defRPr sz="2000">
                <a:latin typeface="+mj-lt"/>
                <a:ea typeface="+mj-ea"/>
                <a:cs typeface="+mj-cs"/>
                <a:sym typeface="Calibri" panose="020F0502020204030204"/>
              </a:defRPr>
            </a:pPr>
          </a:p>
        </p:txBody>
      </p:sp>
      <p:sp>
        <p:nvSpPr>
          <p:cNvPr id="854" name="起居"/>
          <p:cNvSpPr txBox="1"/>
          <p:nvPr/>
        </p:nvSpPr>
        <p:spPr>
          <a:xfrm>
            <a:off x="5227637" y="2605087"/>
            <a:ext cx="1111251" cy="485141"/>
          </a:xfrm>
          <a:prstGeom prst="rect">
            <a:avLst/>
          </a:prstGeom>
          <a:ln w="12700">
            <a:miter lim="400000"/>
          </a:ln>
        </p:spPr>
        <p:txBody>
          <a:bodyPr lIns="45719" rIns="45719">
            <a:spAutoFit/>
          </a:bodyPr>
          <a:lstStyle>
            <a:lvl1pPr algn="l">
              <a:spcBef>
                <a:spcPts val="0"/>
              </a:spcBef>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起居</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857" name="成组"/>
          <p:cNvGrpSpPr/>
          <p:nvPr/>
        </p:nvGrpSpPr>
        <p:grpSpPr>
          <a:xfrm>
            <a:off x="2741612" y="4398962"/>
            <a:ext cx="1406050" cy="1395413"/>
            <a:chOff x="0" y="0"/>
            <a:chExt cx="1406048" cy="1395412"/>
          </a:xfrm>
        </p:grpSpPr>
        <p:sp>
          <p:nvSpPr>
            <p:cNvPr id="855" name="椭圆形"/>
            <p:cNvSpPr/>
            <p:nvPr/>
          </p:nvSpPr>
          <p:spPr>
            <a:xfrm>
              <a:off x="0" y="0"/>
              <a:ext cx="1322388" cy="1395413"/>
            </a:xfrm>
            <a:prstGeom prst="ellipse">
              <a:avLst/>
            </a:prstGeom>
            <a:gradFill flip="none" rotWithShape="1">
              <a:gsLst>
                <a:gs pos="0">
                  <a:schemeClr val="accent1"/>
                </a:gs>
                <a:gs pos="50000">
                  <a:srgbClr val="851E0C"/>
                </a:gs>
                <a:gs pos="100000">
                  <a:schemeClr val="accent1"/>
                </a:gs>
              </a:gsLst>
              <a:lin ang="18900000" scaled="0"/>
            </a:gradFill>
            <a:ln w="38100" cap="flat">
              <a:solidFill>
                <a:srgbClr val="EBF5FF"/>
              </a:solidFill>
              <a:prstDash val="solid"/>
              <a:round/>
            </a:ln>
            <a:effectLst>
              <a:outerShdw blurRad="63500" dist="45790" dir="3378596" rotWithShape="0">
                <a:srgbClr val="1F497D">
                  <a:alpha val="50000"/>
                </a:srgbClr>
              </a:outerShdw>
            </a:effectLst>
          </p:spPr>
          <p:txBody>
            <a:bodyPr wrap="square" lIns="45719" tIns="45719" rIns="45719" bIns="45719" numCol="1" anchor="ctr">
              <a:noAutofit/>
            </a:bodyPr>
            <a:lstStyle/>
            <a:p>
              <a:pPr algn="l">
                <a:spcBef>
                  <a:spcPts val="0"/>
                </a:spcBef>
                <a:defRPr sz="2000">
                  <a:latin typeface="+mj-lt"/>
                  <a:ea typeface="+mj-ea"/>
                  <a:cs typeface="+mj-cs"/>
                  <a:sym typeface="Calibri" panose="020F0502020204030204"/>
                </a:defRPr>
              </a:pPr>
            </a:p>
          </p:txBody>
        </p:sp>
        <p:sp>
          <p:nvSpPr>
            <p:cNvPr id="856" name="情志"/>
            <p:cNvSpPr/>
            <p:nvPr/>
          </p:nvSpPr>
          <p:spPr>
            <a:xfrm>
              <a:off x="294875" y="509210"/>
              <a:ext cx="111117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p:spPr>
          <p:txBody>
            <a:bodyPr wrap="square" lIns="45719" tIns="45719" rIns="45719" bIns="45719" numCol="1" anchor="t">
              <a:spAutoFit/>
            </a:bodyPr>
            <a:lstStyle>
              <a:lvl1pPr algn="l">
                <a:spcBef>
                  <a:spcPts val="0"/>
                </a:spcBef>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情志</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sp>
        <p:nvSpPr>
          <p:cNvPr id="858" name="饮食"/>
          <p:cNvSpPr txBox="1"/>
          <p:nvPr/>
        </p:nvSpPr>
        <p:spPr>
          <a:xfrm>
            <a:off x="2960687" y="2670175"/>
            <a:ext cx="1109664" cy="485140"/>
          </a:xfrm>
          <a:prstGeom prst="rect">
            <a:avLst/>
          </a:prstGeom>
          <a:ln w="12700">
            <a:miter lim="400000"/>
          </a:ln>
        </p:spPr>
        <p:txBody>
          <a:bodyPr lIns="45719" rIns="45719">
            <a:spAutoFit/>
          </a:bodyPr>
          <a:lstStyle>
            <a:lvl1pPr algn="l">
              <a:spcBef>
                <a:spcPts val="0"/>
              </a:spcBef>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饮食</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859" name="椭圆形"/>
          <p:cNvSpPr/>
          <p:nvPr/>
        </p:nvSpPr>
        <p:spPr>
          <a:xfrm>
            <a:off x="4968875" y="4325937"/>
            <a:ext cx="1320800" cy="1381126"/>
          </a:xfrm>
          <a:prstGeom prst="ellipse">
            <a:avLst/>
          </a:prstGeom>
          <a:gradFill>
            <a:gsLst>
              <a:gs pos="0">
                <a:schemeClr val="accent1"/>
              </a:gs>
              <a:gs pos="50000">
                <a:srgbClr val="851E0C"/>
              </a:gs>
              <a:gs pos="100000">
                <a:schemeClr val="accent1"/>
              </a:gs>
            </a:gsLst>
            <a:lin ang="18900000"/>
          </a:gradFill>
          <a:ln w="38100">
            <a:solidFill>
              <a:srgbClr val="EBF5FF"/>
            </a:solidFill>
          </a:ln>
          <a:effectLst>
            <a:outerShdw blurRad="63500" dist="45790" dir="3378596" rotWithShape="0">
              <a:srgbClr val="1F497D">
                <a:alpha val="50000"/>
              </a:srgbClr>
            </a:outerShdw>
          </a:effectLst>
        </p:spPr>
        <p:txBody>
          <a:bodyPr lIns="45719" rIns="45719" anchor="ctr"/>
          <a:lstStyle/>
          <a:p>
            <a:pPr algn="l">
              <a:spcBef>
                <a:spcPts val="0"/>
              </a:spcBef>
              <a:defRPr sz="2000">
                <a:latin typeface="+mj-lt"/>
                <a:ea typeface="+mj-ea"/>
                <a:cs typeface="+mj-cs"/>
                <a:sym typeface="Calibri" panose="020F0502020204030204"/>
              </a:defRPr>
            </a:pPr>
          </a:p>
        </p:txBody>
      </p:sp>
      <p:sp>
        <p:nvSpPr>
          <p:cNvPr id="860" name="运动"/>
          <p:cNvSpPr txBox="1"/>
          <p:nvPr/>
        </p:nvSpPr>
        <p:spPr>
          <a:xfrm>
            <a:off x="5278437" y="4776787"/>
            <a:ext cx="713741" cy="485141"/>
          </a:xfrm>
          <a:prstGeom prst="rect">
            <a:avLst/>
          </a:prstGeom>
          <a:ln w="12700">
            <a:miter lim="400000"/>
          </a:ln>
        </p:spPr>
        <p:txBody>
          <a:bodyPr wrap="none" lIns="45719" rIns="45719">
            <a:spAutoFit/>
          </a:bodyPr>
          <a:lstStyle>
            <a:lvl1pPr algn="l">
              <a:spcBef>
                <a:spcPts val="0"/>
              </a:spcBef>
              <a:defRPr>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运动</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861" name="解读“四合理”"/>
          <p:cNvSpPr txBox="1"/>
          <p:nvPr/>
        </p:nvSpPr>
        <p:spPr>
          <a:xfrm>
            <a:off x="826532" y="481254"/>
            <a:ext cx="3862699" cy="553941"/>
          </a:xfrm>
          <a:prstGeom prst="rect">
            <a:avLst/>
          </a:prstGeom>
          <a:ln w="12700">
            <a:miter lim="400000"/>
          </a:ln>
        </p:spPr>
        <p:txBody>
          <a:bodyPr wrap="square" lIns="45692" tIns="45692" rIns="45692" bIns="45692" anchor="ctr">
            <a:spAutoFit/>
          </a:bodyPr>
          <a:lstStyle>
            <a:lvl1pPr algn="l">
              <a:spcBef>
                <a:spcPts val="0"/>
              </a:spcBef>
              <a:defRPr sz="3000">
                <a:solidFill>
                  <a:srgbClr val="FF4C2D"/>
                </a:solidFill>
                <a:latin typeface="华文细黑"/>
                <a:ea typeface="华文细黑"/>
                <a:cs typeface="华文细黑"/>
                <a:sym typeface="华文细黑"/>
              </a:defRPr>
            </a:lvl1pPr>
          </a:lstStyle>
          <a:p>
            <a:r>
              <a:rPr lang="zh-CN" altLang="en-US" dirty="0">
                <a:highlight>
                  <a:srgbClr val="FFFF00"/>
                </a:highlight>
              </a:rPr>
              <a:t>老年养生</a:t>
            </a:r>
            <a:r>
              <a:rPr dirty="0">
                <a:highlight>
                  <a:srgbClr val="FFFF00"/>
                </a:highlight>
              </a:rPr>
              <a:t>“</a:t>
            </a:r>
            <a:r>
              <a:rPr dirty="0" err="1">
                <a:highlight>
                  <a:srgbClr val="FFFF00"/>
                </a:highlight>
              </a:rPr>
              <a:t>四合理</a:t>
            </a:r>
            <a:r>
              <a:rPr dirty="0">
                <a:highlight>
                  <a:srgbClr val="FFFF00"/>
                </a:highlight>
              </a:rPr>
              <a:t>”</a:t>
            </a:r>
            <a:endParaRPr dirty="0">
              <a:highlight>
                <a:srgbClr val="FFFF00"/>
              </a:highlight>
            </a:endParaRPr>
          </a:p>
        </p:txBody>
      </p:sp>
      <p:grpSp>
        <p:nvGrpSpPr>
          <p:cNvPr id="864" name="成组"/>
          <p:cNvGrpSpPr/>
          <p:nvPr/>
        </p:nvGrpSpPr>
        <p:grpSpPr>
          <a:xfrm>
            <a:off x="598487" y="1878012"/>
            <a:ext cx="1716088" cy="1776413"/>
            <a:chOff x="0" y="0"/>
            <a:chExt cx="1716087" cy="1776412"/>
          </a:xfrm>
        </p:grpSpPr>
        <p:sp>
          <p:nvSpPr>
            <p:cNvPr id="862" name="圆角矩形"/>
            <p:cNvSpPr/>
            <p:nvPr/>
          </p:nvSpPr>
          <p:spPr>
            <a:xfrm>
              <a:off x="-1" y="0"/>
              <a:ext cx="1684407" cy="1776413"/>
            </a:xfrm>
            <a:prstGeom prst="roundRect">
              <a:avLst>
                <a:gd name="adj" fmla="val 13745"/>
              </a:avLst>
            </a:prstGeom>
            <a:noFill/>
            <a:ln w="38100" cap="flat">
              <a:solidFill>
                <a:srgbClr val="EEECE1"/>
              </a:solidFill>
              <a:prstDash val="solid"/>
              <a:round/>
            </a:ln>
            <a:effectLst/>
          </p:spPr>
          <p:txBody>
            <a:bodyPr wrap="square" lIns="45719" tIns="45719" rIns="45719" bIns="45719" numCol="1" anchor="ctr">
              <a:noAutofit/>
            </a:bodyPr>
            <a:lstStyle/>
            <a:p>
              <a:pPr algn="l" defTabSz="912495">
                <a:spcBef>
                  <a:spcPts val="0"/>
                </a:spcBef>
                <a:defRPr sz="2300">
                  <a:effectLst>
                    <a:outerShdw blurRad="12700" dist="25400" dir="2700000" rotWithShape="0">
                      <a:srgbClr val="FFFFFF"/>
                    </a:outerShdw>
                  </a:effectLst>
                  <a:latin typeface="+mj-lt"/>
                  <a:ea typeface="+mj-ea"/>
                  <a:cs typeface="+mj-cs"/>
                  <a:sym typeface="Calibri" panose="020F0502020204030204"/>
                </a:defRPr>
              </a:pPr>
            </a:p>
          </p:txBody>
        </p:sp>
        <p:sp>
          <p:nvSpPr>
            <p:cNvPr id="863" name="结构合理…"/>
            <p:cNvSpPr txBox="1"/>
            <p:nvPr/>
          </p:nvSpPr>
          <p:spPr>
            <a:xfrm>
              <a:off x="160168" y="29827"/>
              <a:ext cx="1555920" cy="1544289"/>
            </a:xfrm>
            <a:prstGeom prst="rect">
              <a:avLst/>
            </a:prstGeom>
            <a:noFill/>
            <a:ln w="12700" cap="flat">
              <a:noFill/>
              <a:miter lim="400000"/>
            </a:ln>
            <a:effectLst/>
          </p:spPr>
          <p:txBody>
            <a:bodyPr wrap="square" lIns="45703" tIns="45703" rIns="45703" bIns="45703" numCol="1" anchor="t">
              <a:spAutoFit/>
            </a:bodyPr>
            <a:lstStyle/>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结构合理</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定时适量</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温热适宜</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grpSp>
        <p:nvGrpSpPr>
          <p:cNvPr id="867" name="成组"/>
          <p:cNvGrpSpPr/>
          <p:nvPr/>
        </p:nvGrpSpPr>
        <p:grpSpPr>
          <a:xfrm>
            <a:off x="581025" y="4046537"/>
            <a:ext cx="1819276" cy="1871663"/>
            <a:chOff x="0" y="0"/>
            <a:chExt cx="1819275" cy="1871662"/>
          </a:xfrm>
        </p:grpSpPr>
        <p:sp>
          <p:nvSpPr>
            <p:cNvPr id="865" name="圆角矩形"/>
            <p:cNvSpPr/>
            <p:nvPr/>
          </p:nvSpPr>
          <p:spPr>
            <a:xfrm>
              <a:off x="-1" y="28466"/>
              <a:ext cx="1589768" cy="1843197"/>
            </a:xfrm>
            <a:prstGeom prst="roundRect">
              <a:avLst>
                <a:gd name="adj" fmla="val 13745"/>
              </a:avLst>
            </a:prstGeom>
            <a:noFill/>
            <a:ln w="38100" cap="flat">
              <a:solidFill>
                <a:srgbClr val="EEECE1"/>
              </a:solidFill>
              <a:prstDash val="solid"/>
              <a:round/>
            </a:ln>
            <a:effectLst/>
          </p:spPr>
          <p:txBody>
            <a:bodyPr wrap="square" lIns="45719" tIns="45719" rIns="45719" bIns="45719" numCol="1" anchor="ctr">
              <a:noAutofit/>
            </a:bodyPr>
            <a:lstStyle/>
            <a:p>
              <a:pPr algn="l" defTabSz="912495">
                <a:spcBef>
                  <a:spcPts val="0"/>
                </a:spcBef>
                <a:defRPr sz="2300">
                  <a:effectLst>
                    <a:outerShdw blurRad="12700" dist="25400" dir="2700000" rotWithShape="0">
                      <a:srgbClr val="FFFFFF"/>
                    </a:outerShdw>
                  </a:effectLst>
                  <a:latin typeface="+mj-lt"/>
                  <a:ea typeface="+mj-ea"/>
                  <a:cs typeface="+mj-cs"/>
                  <a:sym typeface="Calibri" panose="020F0502020204030204"/>
                </a:defRPr>
              </a:pPr>
            </a:p>
          </p:txBody>
        </p:sp>
        <p:sp>
          <p:nvSpPr>
            <p:cNvPr id="866" name="平和心态…"/>
            <p:cNvSpPr txBox="1"/>
            <p:nvPr/>
          </p:nvSpPr>
          <p:spPr>
            <a:xfrm>
              <a:off x="169798" y="0"/>
              <a:ext cx="1649478" cy="1544289"/>
            </a:xfrm>
            <a:prstGeom prst="rect">
              <a:avLst/>
            </a:prstGeom>
            <a:noFill/>
            <a:ln w="12700" cap="flat">
              <a:noFill/>
              <a:miter lim="400000"/>
            </a:ln>
            <a:effectLst/>
          </p:spPr>
          <p:txBody>
            <a:bodyPr wrap="square" lIns="45703" tIns="45703" rIns="45703" bIns="45703" numCol="1" anchor="t">
              <a:spAutoFit/>
            </a:bodyPr>
            <a:lstStyle/>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平和心态</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良好情趣</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远离陋习</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grpSp>
        <p:nvGrpSpPr>
          <p:cNvPr id="870" name="成组"/>
          <p:cNvGrpSpPr/>
          <p:nvPr/>
        </p:nvGrpSpPr>
        <p:grpSpPr>
          <a:xfrm>
            <a:off x="6656387" y="4097337"/>
            <a:ext cx="1739901" cy="1925638"/>
            <a:chOff x="0" y="0"/>
            <a:chExt cx="1739899" cy="1925637"/>
          </a:xfrm>
        </p:grpSpPr>
        <p:sp>
          <p:nvSpPr>
            <p:cNvPr id="868" name="圆角矩形"/>
            <p:cNvSpPr/>
            <p:nvPr/>
          </p:nvSpPr>
          <p:spPr>
            <a:xfrm>
              <a:off x="0" y="0"/>
              <a:ext cx="1718729" cy="1925638"/>
            </a:xfrm>
            <a:prstGeom prst="roundRect">
              <a:avLst>
                <a:gd name="adj" fmla="val 13745"/>
              </a:avLst>
            </a:prstGeom>
            <a:noFill/>
            <a:ln w="38100" cap="flat">
              <a:solidFill>
                <a:srgbClr val="EEECE1"/>
              </a:solidFill>
              <a:prstDash val="solid"/>
              <a:round/>
            </a:ln>
            <a:effectLst/>
          </p:spPr>
          <p:txBody>
            <a:bodyPr wrap="square" lIns="45719" tIns="45719" rIns="45719" bIns="45719" numCol="1" anchor="ctr">
              <a:noAutofit/>
            </a:bodyPr>
            <a:lstStyle/>
            <a:p>
              <a:pPr algn="l" defTabSz="912495">
                <a:spcBef>
                  <a:spcPts val="0"/>
                </a:spcBef>
                <a:defRPr sz="2300">
                  <a:effectLst>
                    <a:outerShdw blurRad="12700" dist="25400" dir="2700000" rotWithShape="0">
                      <a:srgbClr val="FFFFFF"/>
                    </a:outerShdw>
                  </a:effectLst>
                  <a:latin typeface="+mj-lt"/>
                  <a:ea typeface="+mj-ea"/>
                  <a:cs typeface="+mj-cs"/>
                  <a:sym typeface="Calibri" panose="020F0502020204030204"/>
                </a:defRPr>
              </a:pPr>
            </a:p>
          </p:txBody>
        </p:sp>
        <p:sp>
          <p:nvSpPr>
            <p:cNvPr id="869" name="积极运动…"/>
            <p:cNvSpPr txBox="1"/>
            <p:nvPr/>
          </p:nvSpPr>
          <p:spPr>
            <a:xfrm>
              <a:off x="202090" y="65934"/>
              <a:ext cx="1537810" cy="1544289"/>
            </a:xfrm>
            <a:prstGeom prst="rect">
              <a:avLst/>
            </a:prstGeom>
            <a:noFill/>
            <a:ln w="12700" cap="flat">
              <a:noFill/>
              <a:miter lim="400000"/>
            </a:ln>
            <a:effectLst/>
          </p:spPr>
          <p:txBody>
            <a:bodyPr wrap="square" lIns="45703" tIns="45703" rIns="45703" bIns="45703" numCol="1" anchor="t">
              <a:spAutoFit/>
            </a:bodyPr>
            <a:lstStyle/>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积极运动</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因人而异</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持之以恒</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grpSp>
        <p:nvGrpSpPr>
          <p:cNvPr id="873" name="成组"/>
          <p:cNvGrpSpPr/>
          <p:nvPr/>
        </p:nvGrpSpPr>
        <p:grpSpPr>
          <a:xfrm>
            <a:off x="6570662" y="1703387"/>
            <a:ext cx="1635126" cy="1830607"/>
            <a:chOff x="0" y="0"/>
            <a:chExt cx="1635125" cy="1830606"/>
          </a:xfrm>
        </p:grpSpPr>
        <p:sp>
          <p:nvSpPr>
            <p:cNvPr id="871" name="圆角矩形"/>
            <p:cNvSpPr/>
            <p:nvPr/>
          </p:nvSpPr>
          <p:spPr>
            <a:xfrm>
              <a:off x="0" y="0"/>
              <a:ext cx="1635125" cy="1830607"/>
            </a:xfrm>
            <a:prstGeom prst="roundRect">
              <a:avLst>
                <a:gd name="adj" fmla="val 13745"/>
              </a:avLst>
            </a:prstGeom>
            <a:noFill/>
            <a:ln w="38100" cap="flat">
              <a:solidFill>
                <a:srgbClr val="EEECE1"/>
              </a:solidFill>
              <a:prstDash val="solid"/>
              <a:round/>
            </a:ln>
            <a:effectLst/>
          </p:spPr>
          <p:txBody>
            <a:bodyPr wrap="square" lIns="45719" tIns="45719" rIns="45719" bIns="45719" numCol="1" anchor="ctr">
              <a:noAutofit/>
            </a:bodyPr>
            <a:lstStyle/>
            <a:p>
              <a:pPr algn="l" defTabSz="912495">
                <a:spcBef>
                  <a:spcPts val="0"/>
                </a:spcBef>
                <a:defRPr sz="2300">
                  <a:effectLst>
                    <a:outerShdw blurRad="12700" dist="25400" dir="2700000" rotWithShape="0">
                      <a:srgbClr val="FFFFFF"/>
                    </a:outerShdw>
                  </a:effectLst>
                  <a:latin typeface="+mj-lt"/>
                  <a:ea typeface="+mj-ea"/>
                  <a:cs typeface="+mj-cs"/>
                  <a:sym typeface="Calibri" panose="020F0502020204030204"/>
                </a:defRPr>
              </a:pPr>
            </a:p>
          </p:txBody>
        </p:sp>
        <p:sp>
          <p:nvSpPr>
            <p:cNvPr id="872" name="科学睡眠…"/>
            <p:cNvSpPr txBox="1"/>
            <p:nvPr/>
          </p:nvSpPr>
          <p:spPr>
            <a:xfrm>
              <a:off x="187731" y="198662"/>
              <a:ext cx="1272561" cy="1544289"/>
            </a:xfrm>
            <a:prstGeom prst="rect">
              <a:avLst/>
            </a:prstGeom>
            <a:noFill/>
            <a:ln w="12700" cap="flat">
              <a:noFill/>
              <a:miter lim="400000"/>
            </a:ln>
            <a:effectLst/>
          </p:spPr>
          <p:txBody>
            <a:bodyPr wrap="square" lIns="45703" tIns="45703" rIns="45703" bIns="45703" numCol="1" anchor="t">
              <a:spAutoFit/>
            </a:bodyPr>
            <a:lstStyle/>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科学睡眠</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劳逸结合</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lgn="l" defTabSz="801370">
                <a:lnSpc>
                  <a:spcPct val="170000"/>
                </a:lnSpc>
                <a:spcBef>
                  <a:spcPts val="0"/>
                </a:spcBef>
                <a:defRPr sz="2000">
                  <a:solidFill>
                    <a:srgbClr val="333399"/>
                  </a:solidFill>
                  <a:latin typeface="+mj-lt"/>
                  <a:ea typeface="+mj-ea"/>
                  <a:cs typeface="+mj-cs"/>
                  <a:sym typeface="Calibri" panose="020F0502020204030204"/>
                </a:defRPr>
              </a:pPr>
              <a:r>
                <a:rPr>
                  <a:latin typeface="微软雅黑" panose="020B0503020204020204" charset="-122"/>
                  <a:ea typeface="微软雅黑" panose="020B0503020204020204" charset="-122"/>
                  <a:cs typeface="微软雅黑" panose="020B0503020204020204" charset="-122"/>
                  <a:sym typeface="微软雅黑" panose="020B0503020204020204" charset="-122"/>
                </a:rPr>
                <a:t>生活规律</a:t>
              </a:r>
              <a:endParaRPr>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sp>
        <p:nvSpPr>
          <p:cNvPr id="26" name="救治于后 不若摄养于先…"/>
          <p:cNvSpPr txBox="1"/>
          <p:nvPr/>
        </p:nvSpPr>
        <p:spPr>
          <a:xfrm>
            <a:off x="408427" y="6224723"/>
            <a:ext cx="4806069" cy="369275"/>
          </a:xfrm>
          <a:prstGeom prst="rect">
            <a:avLst/>
          </a:prstGeom>
          <a:ln w="12700">
            <a:miter lim="400000"/>
          </a:ln>
        </p:spPr>
        <p:txBody>
          <a:bodyPr wrap="square" lIns="45692" tIns="45692" rIns="45692" bIns="45692" anchor="ctr">
            <a:spAutoFit/>
          </a:bodyPr>
          <a:lstStyle/>
          <a:p>
            <a:pPr algn="l">
              <a:spcBef>
                <a:spcPts val="0"/>
              </a:spcBef>
              <a:defRPr sz="1800">
                <a:latin typeface="+mj-lt"/>
                <a:ea typeface="+mj-ea"/>
                <a:cs typeface="+mj-cs"/>
                <a:sym typeface="Calibri" panose="020F0502020204030204"/>
              </a:defRPr>
            </a:pPr>
            <a:r>
              <a:rPr dirty="0">
                <a:latin typeface="微软雅黑" panose="020B0503020204020204" charset="-122"/>
                <a:ea typeface="微软雅黑" panose="020B0503020204020204" charset="-122"/>
                <a:cs typeface="微软雅黑" panose="020B0503020204020204" charset="-122"/>
                <a:sym typeface="微软雅黑" panose="020B0503020204020204" charset="-122"/>
              </a:rPr>
              <a:t>救治于后 不若摄养于先</a:t>
            </a: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a:t>
            </a:r>
            <a:r>
              <a:rPr dirty="0">
                <a:latin typeface="微软雅黑" panose="020B0503020204020204" charset="-122"/>
                <a:ea typeface="微软雅黑" panose="020B0503020204020204" charset="-122"/>
                <a:cs typeface="微软雅黑" panose="020B0503020204020204" charset="-122"/>
                <a:sym typeface="微软雅黑" panose="020B0503020204020204" charset="-122"/>
              </a:rPr>
              <a:t>标本同治 缓急兼顾</a:t>
            </a:r>
            <a:r>
              <a:rPr lang="zh-CN" altLang="en-US" dirty="0">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p:transition spd="med"/>
</p:sld>
</file>

<file path=ppt/theme/theme1.xml><?xml version="1.0" encoding="utf-8"?>
<a:theme xmlns:a="http://schemas.openxmlformats.org/drawingml/2006/main" name="自定义设计方案">
  <a:themeElements>
    <a:clrScheme name="自定义设计方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自定义设计方案">
      <a:majorFont>
        <a:latin typeface="Calibri"/>
        <a:ea typeface="Calibri"/>
        <a:cs typeface="Calibri"/>
      </a:majorFont>
      <a:minorFont>
        <a:latin typeface="Helvetica"/>
        <a:ea typeface="Helvetica"/>
        <a:cs typeface="Helvetica"/>
      </a:minorFont>
    </a:fontScheme>
    <a:fmtScheme name="自定义设计方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53881" dir="13500000" rotWithShape="0">
              <a:srgbClr val="000000">
                <a:alpha val="50000"/>
              </a:srgbClr>
            </a:outerShdw>
          </a:effectLst>
        </a:effectStyle>
        <a:effectStyle>
          <a:effectLst>
            <a:outerShdw blurRad="63500" dist="53881" dir="13500000" rotWithShape="0">
              <a:srgbClr val="000000">
                <a:alpha val="50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53881" dir="13500000" rotWithShape="0">
            <a:srgbClr val="000000">
              <a:alpha val="50000"/>
            </a:srgbClr>
          </a:outerShdw>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设计方案">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自定义设计方案">
      <a:majorFont>
        <a:latin typeface="Calibri"/>
        <a:ea typeface="Calibri"/>
        <a:cs typeface="Calibri"/>
      </a:majorFont>
      <a:minorFont>
        <a:latin typeface="Helvetica"/>
        <a:ea typeface="Helvetica"/>
        <a:cs typeface="Helvetica"/>
      </a:minorFont>
    </a:fontScheme>
    <a:fmtScheme name="自定义设计方案">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53881" dir="13500000" rotWithShape="0">
              <a:srgbClr val="000000">
                <a:alpha val="50000"/>
              </a:srgbClr>
            </a:outerShdw>
          </a:effectLst>
        </a:effectStyle>
        <a:effectStyle>
          <a:effectLst>
            <a:outerShdw blurRad="63500" dist="53881" dir="13500000" rotWithShape="0">
              <a:srgbClr val="000000">
                <a:alpha val="50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53881" dir="13500000" rotWithShape="0">
            <a:srgbClr val="000000">
              <a:alpha val="50000"/>
            </a:srgbClr>
          </a:outerShdw>
        </a:effectLst>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500"/>
          </a:spcBef>
          <a:spcAft>
            <a:spcPts val="0"/>
          </a:spcAft>
          <a:buClrTx/>
          <a:buSzTx/>
          <a:buFontTx/>
          <a:buNone/>
          <a:defRPr kumimoji="0" sz="2400" b="0" i="0" u="none" strike="noStrike" cap="none" spc="0" normalizeH="0" baseline="0">
            <a:ln>
              <a:noFill/>
            </a:ln>
            <a:solidFill>
              <a:srgbClr val="000000"/>
            </a:solidFill>
            <a:effectLst/>
            <a:uFillTx/>
            <a:latin typeface="Corbel" panose="020B0503020204020204"/>
            <a:ea typeface="Corbel" panose="020B0503020204020204"/>
            <a:cs typeface="Corbel" panose="020B0503020204020204"/>
            <a:sym typeface="Corbel" panose="020B050302020402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9138</Words>
  <Application>WPS 演示</Application>
  <PresentationFormat>全屏显示(4:3)</PresentationFormat>
  <Paragraphs>459</Paragraphs>
  <Slides>50</Slides>
  <Notes>7</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50</vt:i4>
      </vt:variant>
    </vt:vector>
  </HeadingPairs>
  <TitlesOfParts>
    <vt:vector size="68" baseType="lpstr">
      <vt:lpstr>Arial</vt:lpstr>
      <vt:lpstr>宋体</vt:lpstr>
      <vt:lpstr>Wingdings</vt:lpstr>
      <vt:lpstr>Corbel</vt:lpstr>
      <vt:lpstr>Arial</vt:lpstr>
      <vt:lpstr>Calibri</vt:lpstr>
      <vt:lpstr>华文细黑</vt:lpstr>
      <vt:lpstr>微软雅黑</vt:lpstr>
      <vt:lpstr>Calibri</vt:lpstr>
      <vt:lpstr>Trebuchet MS</vt:lpstr>
      <vt:lpstr>Arial Unicode MS</vt:lpstr>
      <vt:lpstr>华文楷体</vt:lpstr>
      <vt:lpstr>华文宋体</vt:lpstr>
      <vt:lpstr>Arial Unicode MS</vt:lpstr>
      <vt:lpstr>华文楷体</vt:lpstr>
      <vt:lpstr>MS PGothic</vt:lpstr>
      <vt:lpstr>华文楷体</vt:lpstr>
      <vt:lpstr>自定义设计方案</vt:lpstr>
      <vt:lpstr>老年健康与传统医学</vt:lpstr>
      <vt:lpstr>自我介绍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马氏治疗糖尿病常用穴位：</vt:lpstr>
      <vt:lpstr>按揉百会</vt:lpstr>
      <vt:lpstr>点按膻中</vt:lpstr>
      <vt:lpstr>按揉气海</vt:lpstr>
      <vt:lpstr>点按关元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糖尿病的中医预防与治疗</dc:title>
  <dc:creator/>
  <cp:lastModifiedBy>小马哥</cp:lastModifiedBy>
  <cp:revision>37</cp:revision>
  <dcterms:created xsi:type="dcterms:W3CDTF">2020-12-09T05:56:41Z</dcterms:created>
  <dcterms:modified xsi:type="dcterms:W3CDTF">2020-12-09T05:57:26Z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